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1957" r:id="rId5"/>
    <p:sldId id="1960" r:id="rId6"/>
    <p:sldId id="1961" r:id="rId7"/>
    <p:sldId id="1967" r:id="rId8"/>
    <p:sldId id="1963" r:id="rId9"/>
    <p:sldId id="1976" r:id="rId10"/>
    <p:sldId id="1974" r:id="rId11"/>
    <p:sldId id="1977" r:id="rId12"/>
    <p:sldId id="1975" r:id="rId13"/>
    <p:sldId id="1964" r:id="rId14"/>
    <p:sldId id="1958" r:id="rId15"/>
    <p:sldId id="1965" r:id="rId16"/>
    <p:sldId id="1972" r:id="rId17"/>
    <p:sldId id="1973" r:id="rId18"/>
    <p:sldId id="1968" r:id="rId19"/>
    <p:sldId id="1969" r:id="rId20"/>
    <p:sldId id="1970" r:id="rId21"/>
    <p:sldId id="1971"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2EE38A-D335-3A49-EEDD-2EDDBB768101}" name="Stefan Brown" initials="SB" userId="S::stefan.brown@brightcarbon.com::252352bc-e6ff-405e-b10a-872912c68ef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7770"/>
    <a:srgbClr val="A31F34"/>
    <a:srgbClr val="545759"/>
    <a:srgbClr val="031C40"/>
    <a:srgbClr val="E0B537"/>
    <a:srgbClr val="ED7700"/>
    <a:srgbClr val="EE0044"/>
    <a:srgbClr val="E7ECF0"/>
    <a:srgbClr val="E6EC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AB15A-BE23-A04F-9BD6-08E7DFB86DA9}" v="17301" dt="2023-12-08T02:04:59.601"/>
    <p1510:client id="{4D14275D-95CB-BD98-A91D-B08742AED8D4}" v="835" dt="2023-12-08T05:04:13.13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2" autoAdjust="0"/>
    <p:restoredTop sz="94648" autoAdjust="0"/>
  </p:normalViewPr>
  <p:slideViewPr>
    <p:cSldViewPr snapToGrid="0">
      <p:cViewPr varScale="1">
        <p:scale>
          <a:sx n="117" d="100"/>
          <a:sy n="117" d="100"/>
        </p:scale>
        <p:origin x="496" y="168"/>
      </p:cViewPr>
      <p:guideLst/>
    </p:cSldViewPr>
  </p:slideViewPr>
  <p:outlineViewPr>
    <p:cViewPr>
      <p:scale>
        <a:sx n="33" d="100"/>
        <a:sy n="33" d="100"/>
      </p:scale>
      <p:origin x="0" y="-32988"/>
    </p:cViewPr>
  </p:outlineViewPr>
  <p:notesTextViewPr>
    <p:cViewPr>
      <p:scale>
        <a:sx n="3" d="2"/>
        <a:sy n="3" d="2"/>
      </p:scale>
      <p:origin x="0" y="0"/>
    </p:cViewPr>
  </p:notesTextViewPr>
  <p:sorterViewPr>
    <p:cViewPr>
      <p:scale>
        <a:sx n="100" d="100"/>
        <a:sy n="100" d="100"/>
      </p:scale>
      <p:origin x="0" y="-3350"/>
    </p:cViewPr>
  </p:sorterViewPr>
  <p:notesViewPr>
    <p:cSldViewPr snapToGrid="0" showGuides="1">
      <p:cViewPr varScale="1">
        <p:scale>
          <a:sx n="80" d="100"/>
          <a:sy n="80" d="100"/>
        </p:scale>
        <p:origin x="314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844419069369112E-2"/>
          <c:y val="2.1294021294021293E-2"/>
          <c:w val="0.97031116186126176"/>
          <c:h val="0.95249795249795255"/>
        </c:manualLayout>
      </c:layout>
      <c:barChart>
        <c:barDir val="col"/>
        <c:grouping val="clustered"/>
        <c:varyColors val="0"/>
        <c:ser>
          <c:idx val="0"/>
          <c:order val="0"/>
          <c:spPr>
            <a:solidFill>
              <a:srgbClr val="C0C0C0"/>
            </a:solidFill>
            <a:ln>
              <a:noFill/>
            </a:ln>
          </c:spPr>
          <c:invertIfNegative val="0"/>
          <c:val>
            <c:numRef>
              <c:f>Sheet1!$A$1:$B$1</c:f>
              <c:numCache>
                <c:formatCode>General</c:formatCode>
                <c:ptCount val="2"/>
                <c:pt idx="0">
                  <c:v>3025</c:v>
                </c:pt>
                <c:pt idx="1">
                  <c:v>15608</c:v>
                </c:pt>
              </c:numCache>
            </c:numRef>
          </c:val>
          <c:extLst>
            <c:ext xmlns:c16="http://schemas.microsoft.com/office/drawing/2014/chart" uri="{C3380CC4-5D6E-409C-BE32-E72D297353CC}">
              <c16:uniqueId val="{00000000-79D8-0F48-824E-C5039EAA90C0}"/>
            </c:ext>
          </c:extLst>
        </c:ser>
        <c:ser>
          <c:idx val="1"/>
          <c:order val="1"/>
          <c:spPr>
            <a:solidFill>
              <a:srgbClr val="969696"/>
            </a:solidFill>
            <a:ln>
              <a:noFill/>
            </a:ln>
          </c:spPr>
          <c:invertIfNegative val="0"/>
          <c:val>
            <c:numRef>
              <c:f>Sheet1!$A$2:$B$2</c:f>
              <c:numCache>
                <c:formatCode>General</c:formatCode>
                <c:ptCount val="2"/>
                <c:pt idx="0">
                  <c:v>13291</c:v>
                </c:pt>
                <c:pt idx="1">
                  <c:v>31374</c:v>
                </c:pt>
              </c:numCache>
            </c:numRef>
          </c:val>
          <c:extLst>
            <c:ext xmlns:c16="http://schemas.microsoft.com/office/drawing/2014/chart" uri="{C3380CC4-5D6E-409C-BE32-E72D297353CC}">
              <c16:uniqueId val="{00000001-79D8-0F48-824E-C5039EAA90C0}"/>
            </c:ext>
          </c:extLst>
        </c:ser>
        <c:ser>
          <c:idx val="2"/>
          <c:order val="2"/>
          <c:spPr>
            <a:solidFill>
              <a:srgbClr val="808080"/>
            </a:solidFill>
            <a:ln>
              <a:noFill/>
            </a:ln>
          </c:spPr>
          <c:invertIfNegative val="0"/>
          <c:val>
            <c:numRef>
              <c:f>Sheet1!$A$3:$B$3</c:f>
              <c:numCache>
                <c:formatCode>General</c:formatCode>
                <c:ptCount val="2"/>
                <c:pt idx="0">
                  <c:v>13952</c:v>
                </c:pt>
                <c:pt idx="1">
                  <c:v>32836</c:v>
                </c:pt>
              </c:numCache>
            </c:numRef>
          </c:val>
          <c:extLst>
            <c:ext xmlns:c16="http://schemas.microsoft.com/office/drawing/2014/chart" uri="{C3380CC4-5D6E-409C-BE32-E72D297353CC}">
              <c16:uniqueId val="{00000002-79D8-0F48-824E-C5039EAA90C0}"/>
            </c:ext>
          </c:extLst>
        </c:ser>
        <c:ser>
          <c:idx val="3"/>
          <c:order val="3"/>
          <c:spPr>
            <a:solidFill>
              <a:srgbClr val="000000"/>
            </a:solidFill>
            <a:ln>
              <a:noFill/>
            </a:ln>
          </c:spPr>
          <c:invertIfNegative val="0"/>
          <c:val>
            <c:numRef>
              <c:f>Sheet1!$A$4:$B$4</c:f>
              <c:numCache>
                <c:formatCode>General</c:formatCode>
                <c:ptCount val="2"/>
                <c:pt idx="0">
                  <c:v>15026</c:v>
                </c:pt>
                <c:pt idx="1">
                  <c:v>38752</c:v>
                </c:pt>
              </c:numCache>
            </c:numRef>
          </c:val>
          <c:extLst>
            <c:ext xmlns:c16="http://schemas.microsoft.com/office/drawing/2014/chart" uri="{C3380CC4-5D6E-409C-BE32-E72D297353CC}">
              <c16:uniqueId val="{00000003-79D8-0F48-824E-C5039EAA90C0}"/>
            </c:ext>
          </c:extLst>
        </c:ser>
        <c:dLbls>
          <c:showLegendKey val="0"/>
          <c:showVal val="0"/>
          <c:showCatName val="0"/>
          <c:showSerName val="0"/>
          <c:showPercent val="0"/>
          <c:showBubbleSize val="0"/>
        </c:dLbls>
        <c:gapWidth val="80"/>
        <c:axId val="1554747855"/>
        <c:axId val="1"/>
      </c:barChart>
      <c:catAx>
        <c:axId val="1554747855"/>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0000"/>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1554747855"/>
        <c:crosses val="min"/>
        <c:crossBetween val="between"/>
        <c:majorUnit val="5000"/>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017699115044247E-2"/>
          <c:y val="2.1294021294021293E-2"/>
          <c:w val="0.90796460176991145"/>
          <c:h val="0.95249795249795255"/>
        </c:manualLayout>
      </c:layout>
      <c:barChart>
        <c:barDir val="col"/>
        <c:grouping val="clustered"/>
        <c:varyColors val="0"/>
        <c:ser>
          <c:idx val="0"/>
          <c:order val="0"/>
          <c:spPr>
            <a:solidFill>
              <a:schemeClr val="accent6"/>
            </a:solidFill>
            <a:ln>
              <a:noFill/>
            </a:ln>
          </c:spPr>
          <c:invertIfNegative val="0"/>
          <c:val>
            <c:numRef>
              <c:f>Sheet1!$A$1</c:f>
              <c:numCache>
                <c:formatCode>General</c:formatCode>
                <c:ptCount val="1"/>
                <c:pt idx="0">
                  <c:v>40946</c:v>
                </c:pt>
              </c:numCache>
            </c:numRef>
          </c:val>
          <c:extLst>
            <c:ext xmlns:c16="http://schemas.microsoft.com/office/drawing/2014/chart" uri="{C3380CC4-5D6E-409C-BE32-E72D297353CC}">
              <c16:uniqueId val="{00000000-7108-CC4D-B1E4-86891DA8D6BE}"/>
            </c:ext>
          </c:extLst>
        </c:ser>
        <c:ser>
          <c:idx val="1"/>
          <c:order val="1"/>
          <c:spPr>
            <a:solidFill>
              <a:srgbClr val="C30C3E"/>
            </a:solidFill>
            <a:ln>
              <a:noFill/>
            </a:ln>
          </c:spPr>
          <c:invertIfNegative val="0"/>
          <c:val>
            <c:numRef>
              <c:f>Sheet1!$A$2</c:f>
              <c:numCache>
                <c:formatCode>General</c:formatCode>
                <c:ptCount val="1"/>
                <c:pt idx="0">
                  <c:v>46327</c:v>
                </c:pt>
              </c:numCache>
            </c:numRef>
          </c:val>
          <c:extLst>
            <c:ext xmlns:c16="http://schemas.microsoft.com/office/drawing/2014/chart" uri="{C3380CC4-5D6E-409C-BE32-E72D297353CC}">
              <c16:uniqueId val="{00000001-7108-CC4D-B1E4-86891DA8D6BE}"/>
            </c:ext>
          </c:extLst>
        </c:ser>
        <c:dLbls>
          <c:showLegendKey val="0"/>
          <c:showVal val="0"/>
          <c:showCatName val="0"/>
          <c:showSerName val="0"/>
          <c:showPercent val="0"/>
          <c:showBubbleSize val="0"/>
        </c:dLbls>
        <c:gapWidth val="80"/>
        <c:axId val="1532750560"/>
        <c:axId val="1"/>
      </c:barChart>
      <c:catAx>
        <c:axId val="153275056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6327"/>
          <c:min val="0"/>
        </c:scaling>
        <c:delete val="1"/>
        <c:axPos val="l"/>
        <c:numFmt formatCode="General" sourceLinked="1"/>
        <c:majorTickMark val="out"/>
        <c:minorTickMark val="none"/>
        <c:tickLblPos val="nextTo"/>
        <c:crossAx val="1532750560"/>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737327188940091"/>
          <c:y val="0.134765625"/>
          <c:w val="0.58571428571428574"/>
          <c:h val="0.77099609375"/>
        </c:manualLayout>
      </c:layout>
      <c:barChart>
        <c:barDir val="col"/>
        <c:grouping val="stacked"/>
        <c:varyColors val="0"/>
        <c:ser>
          <c:idx val="0"/>
          <c:order val="0"/>
          <c:spPr>
            <a:solidFill>
              <a:schemeClr val="accent1"/>
            </a:solidFill>
            <a:ln>
              <a:noFill/>
            </a:ln>
          </c:spPr>
          <c:invertIfNegative val="0"/>
          <c:dLbls>
            <c:dLbl>
              <c:idx val="0"/>
              <c:layout>
                <c:manualLayout>
                  <c:x val="0"/>
                  <c:y val="-0.134765625"/>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F50-9747-80A3-0C460F7FCD80}"/>
                </c:ext>
              </c:extLst>
            </c:dLbl>
            <c:dLbl>
              <c:idx val="1"/>
              <c:layout>
                <c:manualLayout>
                  <c:x val="0"/>
                  <c:y val="-0.42626953125"/>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F50-9747-80A3-0C460F7FCD8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11323</c:v>
                </c:pt>
                <c:pt idx="1">
                  <c:v>46327</c:v>
                </c:pt>
              </c:numCache>
            </c:numRef>
          </c:val>
          <c:extLst>
            <c:ext xmlns:c16="http://schemas.microsoft.com/office/drawing/2014/chart" uri="{C3380CC4-5D6E-409C-BE32-E72D297353CC}">
              <c16:uniqueId val="{00000002-BF50-9747-80A3-0C460F7FCD80}"/>
            </c:ext>
          </c:extLst>
        </c:ser>
        <c:dLbls>
          <c:showLegendKey val="0"/>
          <c:showVal val="0"/>
          <c:showCatName val="0"/>
          <c:showSerName val="0"/>
          <c:showPercent val="0"/>
          <c:showBubbleSize val="0"/>
        </c:dLbls>
        <c:gapWidth val="80"/>
        <c:overlap val="100"/>
        <c:axId val="727777583"/>
        <c:axId val="1"/>
      </c:barChart>
      <c:catAx>
        <c:axId val="72777758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6327"/>
          <c:min val="0"/>
        </c:scaling>
        <c:delete val="1"/>
        <c:axPos val="l"/>
        <c:numFmt formatCode="General" sourceLinked="1"/>
        <c:majorTickMark val="out"/>
        <c:minorTickMark val="none"/>
        <c:tickLblPos val="nextTo"/>
        <c:crossAx val="727777583"/>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737327188940091"/>
          <c:y val="9.8218829516539444E-2"/>
          <c:w val="0.58571428571428574"/>
          <c:h val="0.80356234096692114"/>
        </c:manualLayout>
      </c:layout>
      <c:barChart>
        <c:barDir val="col"/>
        <c:grouping val="stacked"/>
        <c:varyColors val="0"/>
        <c:ser>
          <c:idx val="0"/>
          <c:order val="0"/>
          <c:spPr>
            <a:solidFill>
              <a:schemeClr val="accent2"/>
            </a:solidFill>
            <a:ln>
              <a:noFill/>
            </a:ln>
          </c:spPr>
          <c:invertIfNegative val="0"/>
          <c:dLbls>
            <c:dLbl>
              <c:idx val="0"/>
              <c:layout>
                <c:manualLayout>
                  <c:x val="0"/>
                  <c:y val="-5.0890585241730279E-4"/>
                </c:manualLayout>
              </c:layout>
              <c:numFmt formatCode="#,##0;&quot;-&quot;#,##0" sourceLinked="0"/>
              <c:spPr>
                <a:noFill/>
                <a:ln>
                  <a:noFill/>
                </a:ln>
              </c:spPr>
              <c:txPr>
                <a:bodyPr wrap="none"/>
                <a:lstStyle/>
                <a:p>
                  <a:pPr>
                    <a:defRPr sz="14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F104-6B44-983C-0CD6E3A45DC1}"/>
                </c:ext>
              </c:extLst>
            </c:dLbl>
            <c:dLbl>
              <c:idx val="1"/>
              <c:layout>
                <c:manualLayout>
                  <c:x val="0"/>
                  <c:y val="-5.0890585241730279E-4"/>
                </c:manualLayout>
              </c:layout>
              <c:numFmt formatCode="#,##0;&quot;-&quot;#,##0" sourceLinked="0"/>
              <c:spPr>
                <a:noFill/>
                <a:ln>
                  <a:noFill/>
                </a:ln>
              </c:spPr>
              <c:txPr>
                <a:bodyPr wrap="none"/>
                <a:lstStyle/>
                <a:p>
                  <a:pPr>
                    <a:defRPr sz="14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F104-6B44-983C-0CD6E3A45DC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11382</c:v>
                </c:pt>
                <c:pt idx="1">
                  <c:v>25000</c:v>
                </c:pt>
              </c:numCache>
            </c:numRef>
          </c:val>
          <c:extLst>
            <c:ext xmlns:c16="http://schemas.microsoft.com/office/drawing/2014/chart" uri="{C3380CC4-5D6E-409C-BE32-E72D297353CC}">
              <c16:uniqueId val="{00000002-F104-6B44-983C-0CD6E3A45DC1}"/>
            </c:ext>
          </c:extLst>
        </c:ser>
        <c:ser>
          <c:idx val="1"/>
          <c:order val="1"/>
          <c:spPr>
            <a:solidFill>
              <a:schemeClr val="tx2"/>
            </a:solidFill>
            <a:ln>
              <a:noFill/>
            </a:ln>
          </c:spPr>
          <c:invertIfNegative val="0"/>
          <c:dLbls>
            <c:dLbl>
              <c:idx val="0"/>
              <c:layout>
                <c:manualLayout>
                  <c:x val="0"/>
                  <c:y val="0"/>
                </c:manualLayout>
              </c:layout>
              <c:numFmt formatCode="#,##0;&quot;-&quot;#,##0" sourceLinked="0"/>
              <c:spPr>
                <a:noFill/>
                <a:ln>
                  <a:noFill/>
                </a:ln>
              </c:spPr>
              <c:txPr>
                <a:bodyPr wrap="none"/>
                <a:lstStyle/>
                <a:p>
                  <a:pPr>
                    <a:defRPr sz="14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F104-6B44-983C-0CD6E3A45DC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Sheet1!$A$2:$B$2</c:f>
              <c:numCache>
                <c:formatCode>General</c:formatCode>
                <c:ptCount val="2"/>
                <c:pt idx="0">
                  <c:v>13618</c:v>
                </c:pt>
                <c:pt idx="1">
                  <c:v>0</c:v>
                </c:pt>
              </c:numCache>
            </c:numRef>
          </c:val>
          <c:extLst>
            <c:ext xmlns:c16="http://schemas.microsoft.com/office/drawing/2014/chart" uri="{C3380CC4-5D6E-409C-BE32-E72D297353CC}">
              <c16:uniqueId val="{00000004-F104-6B44-983C-0CD6E3A45DC1}"/>
            </c:ext>
          </c:extLst>
        </c:ser>
        <c:dLbls>
          <c:showLegendKey val="0"/>
          <c:showVal val="0"/>
          <c:showCatName val="0"/>
          <c:showSerName val="0"/>
          <c:showPercent val="0"/>
          <c:showBubbleSize val="0"/>
        </c:dLbls>
        <c:gapWidth val="80"/>
        <c:overlap val="100"/>
        <c:axId val="1262750864"/>
        <c:axId val="1"/>
      </c:barChart>
      <c:catAx>
        <c:axId val="126275086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5000"/>
          <c:min val="0"/>
        </c:scaling>
        <c:delete val="1"/>
        <c:axPos val="l"/>
        <c:numFmt formatCode="General" sourceLinked="1"/>
        <c:majorTickMark val="out"/>
        <c:minorTickMark val="none"/>
        <c:tickLblPos val="nextTo"/>
        <c:crossAx val="1262750864"/>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860215053763441"/>
          <c:y val="0.134765625"/>
          <c:w val="0.68333333333333335"/>
          <c:h val="0.77099609375"/>
        </c:manualLayout>
      </c:layout>
      <c:barChart>
        <c:barDir val="col"/>
        <c:grouping val="stacked"/>
        <c:varyColors val="0"/>
        <c:ser>
          <c:idx val="0"/>
          <c:order val="0"/>
          <c:spPr>
            <a:solidFill>
              <a:srgbClr val="007770"/>
            </a:solidFill>
            <a:ln>
              <a:noFill/>
            </a:ln>
          </c:spPr>
          <c:invertIfNegative val="0"/>
          <c:dLbls>
            <c:dLbl>
              <c:idx val="0"/>
              <c:layout>
                <c:manualLayout>
                  <c:x val="0"/>
                  <c:y val="-0.2333984375"/>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36F-F142-9A2B-5DFC652F27F3}"/>
                </c:ext>
              </c:extLst>
            </c:dLbl>
            <c:dLbl>
              <c:idx val="1"/>
              <c:layout>
                <c:manualLayout>
                  <c:x val="0"/>
                  <c:y val="-0.42626953125"/>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36F-F142-9A2B-5DFC652F27F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597</c:v>
                </c:pt>
                <c:pt idx="1">
                  <c:v>1193</c:v>
                </c:pt>
              </c:numCache>
            </c:numRef>
          </c:val>
          <c:extLst>
            <c:ext xmlns:c16="http://schemas.microsoft.com/office/drawing/2014/chart" uri="{C3380CC4-5D6E-409C-BE32-E72D297353CC}">
              <c16:uniqueId val="{00000002-D36F-F142-9A2B-5DFC652F27F3}"/>
            </c:ext>
          </c:extLst>
        </c:ser>
        <c:dLbls>
          <c:showLegendKey val="0"/>
          <c:showVal val="0"/>
          <c:showCatName val="0"/>
          <c:showSerName val="0"/>
          <c:showPercent val="0"/>
          <c:showBubbleSize val="0"/>
        </c:dLbls>
        <c:gapWidth val="80"/>
        <c:overlap val="100"/>
        <c:axId val="2115292847"/>
        <c:axId val="1"/>
      </c:barChart>
      <c:catAx>
        <c:axId val="211529284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193"/>
          <c:min val="0"/>
        </c:scaling>
        <c:delete val="1"/>
        <c:axPos val="l"/>
        <c:numFmt formatCode="General" sourceLinked="1"/>
        <c:majorTickMark val="out"/>
        <c:minorTickMark val="none"/>
        <c:tickLblPos val="nextTo"/>
        <c:crossAx val="2115292847"/>
        <c:crosses val="min"/>
        <c:crossBetween val="between"/>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08/12/2023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79C831-25D6-44EC-814F-AB09CD1A7512}" type="slidenum">
              <a:rPr lang="en-GB" smtClean="0"/>
              <a:t>2</a:t>
            </a:fld>
            <a:endParaRPr lang="en-GB"/>
          </a:p>
        </p:txBody>
      </p:sp>
    </p:spTree>
    <p:extLst>
      <p:ext uri="{BB962C8B-B14F-4D97-AF65-F5344CB8AC3E}">
        <p14:creationId xmlns:p14="http://schemas.microsoft.com/office/powerpoint/2010/main" val="294103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79C831-25D6-44EC-814F-AB09CD1A7512}" type="slidenum">
              <a:rPr lang="en-GB" smtClean="0"/>
              <a:t>5</a:t>
            </a:fld>
            <a:endParaRPr lang="en-GB"/>
          </a:p>
        </p:txBody>
      </p:sp>
    </p:spTree>
    <p:extLst>
      <p:ext uri="{BB962C8B-B14F-4D97-AF65-F5344CB8AC3E}">
        <p14:creationId xmlns:p14="http://schemas.microsoft.com/office/powerpoint/2010/main" val="341381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79C831-25D6-44EC-814F-AB09CD1A7512}" type="slidenum">
              <a:rPr lang="en-GB" smtClean="0"/>
              <a:t>6</a:t>
            </a:fld>
            <a:endParaRPr lang="en-GB"/>
          </a:p>
        </p:txBody>
      </p:sp>
    </p:spTree>
    <p:extLst>
      <p:ext uri="{BB962C8B-B14F-4D97-AF65-F5344CB8AC3E}">
        <p14:creationId xmlns:p14="http://schemas.microsoft.com/office/powerpoint/2010/main" val="428513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79C831-25D6-44EC-814F-AB09CD1A7512}" type="slidenum">
              <a:rPr lang="en-GB" smtClean="0"/>
              <a:t>7</a:t>
            </a:fld>
            <a:endParaRPr lang="en-GB"/>
          </a:p>
        </p:txBody>
      </p:sp>
    </p:spTree>
    <p:extLst>
      <p:ext uri="{BB962C8B-B14F-4D97-AF65-F5344CB8AC3E}">
        <p14:creationId xmlns:p14="http://schemas.microsoft.com/office/powerpoint/2010/main" val="89894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79C831-25D6-44EC-814F-AB09CD1A7512}" type="slidenum">
              <a:rPr lang="en-GB" smtClean="0"/>
              <a:t>8</a:t>
            </a:fld>
            <a:endParaRPr lang="en-GB"/>
          </a:p>
        </p:txBody>
      </p:sp>
    </p:spTree>
    <p:extLst>
      <p:ext uri="{BB962C8B-B14F-4D97-AF65-F5344CB8AC3E}">
        <p14:creationId xmlns:p14="http://schemas.microsoft.com/office/powerpoint/2010/main" val="75069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79C831-25D6-44EC-814F-AB09CD1A7512}" type="slidenum">
              <a:rPr lang="en-GB" smtClean="0"/>
              <a:t>11</a:t>
            </a:fld>
            <a:endParaRPr lang="en-GB"/>
          </a:p>
        </p:txBody>
      </p:sp>
    </p:spTree>
    <p:extLst>
      <p:ext uri="{BB962C8B-B14F-4D97-AF65-F5344CB8AC3E}">
        <p14:creationId xmlns:p14="http://schemas.microsoft.com/office/powerpoint/2010/main" val="763094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5"/>
                  </a:solidFill>
                  <a:latin typeface="+mj-lt"/>
                </a:rPr>
                <a:t>MIT </a:t>
              </a:r>
              <a:r>
                <a:rPr lang="en-US" sz="4900" b="0" i="0" cap="all" baseline="0" dirty="0">
                  <a:solidFill>
                    <a:schemeClr val="accent5"/>
                  </a:solidFill>
                  <a:latin typeface="+mj-lt"/>
                </a:rPr>
                <a:t>SLOAN</a:t>
              </a:r>
              <a:r>
                <a:rPr lang="en-US" sz="4900" b="0" i="0" dirty="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dirty="0"/>
              <a:t>01. Section Name</a:t>
            </a:r>
            <a:endParaRPr lang="en-GB" dirty="0"/>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dirty="0"/>
              <a:t>02. Section Name</a:t>
            </a:r>
            <a:endParaRPr lang="en-GB" dirty="0"/>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dirty="0"/>
              <a:t>03. Section Name</a:t>
            </a:r>
            <a:endParaRPr lang="en-GB" dirty="0"/>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dirty="0"/>
              <a:t>04. Section Name</a:t>
            </a:r>
            <a:endParaRPr lang="en-GB" dirty="0"/>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dirty="0"/>
              <a:t>05. Section Name</a:t>
            </a:r>
            <a:endParaRPr lang="en-GB" dirty="0"/>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dirty="0"/>
              <a:t>06. Section Name</a:t>
            </a:r>
            <a:endParaRPr lang="en-GB" dirty="0"/>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dirty="0"/>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dirty="0"/>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dirty="0"/>
              <a:t>Do not enter text into this placeholder. </a:t>
            </a:r>
            <a:br>
              <a:rPr lang="en-GB" dirty="0"/>
            </a:br>
            <a:r>
              <a:rPr lang="en-GB" dirty="0"/>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a:t>
              </a:r>
            </a:p>
            <a:p>
              <a:endParaRPr lang="en-GB" sz="9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dirty="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dirty="0"/>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dirty="0"/>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dirty="0"/>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dirty="0"/>
              <a:t>Click to edit Master title style</a:t>
            </a:r>
            <a:endParaRPr lang="en-GB" dirty="0"/>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dirty="0"/>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MIT </a:t>
              </a:r>
              <a:r>
                <a:rPr lang="en-US" sz="4900" b="0" i="0" cap="all" baseline="0" dirty="0">
                  <a:solidFill>
                    <a:schemeClr val="accent1">
                      <a:lumMod val="40000"/>
                      <a:lumOff val="60000"/>
                    </a:schemeClr>
                  </a:solidFill>
                  <a:latin typeface="+mj-lt"/>
                </a:rPr>
                <a:t>SLOAN</a:t>
              </a:r>
              <a:r>
                <a:rPr lang="en-US" sz="4900" b="0" i="0" dirty="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dirty="0"/>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dirty="0"/>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dirty="0"/>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dirty="0"/>
              <a:t>“Click to add quote</a:t>
            </a:r>
            <a:endParaRPr lang="en-GB" dirty="0"/>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dirty="0"/>
              <a:t>Click to add name / date</a:t>
            </a:r>
            <a:endParaRPr lang="en-GB" dirty="0"/>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dirty="0"/>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dirty="0"/>
              <a:t>“Click to add quote</a:t>
            </a:r>
            <a:endParaRPr lang="en-GB" dirty="0"/>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dirty="0"/>
              <a:t>Click to add name / date</a:t>
            </a:r>
            <a:endParaRPr lang="en-GB" dirty="0"/>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dirty="0"/>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dirty="0"/>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dirty="0"/>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dirty="0"/>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dirty="0"/>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dirty="0"/>
              <a:t>Do not enter text into this placeholder. This will not show up when presenting </a:t>
            </a:r>
          </a:p>
          <a:p>
            <a:pPr lvl="0"/>
            <a:endParaRPr lang="en-GB" dirty="0"/>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dirty="0">
                <a:solidFill>
                  <a:schemeClr val="bg1"/>
                </a:solidFill>
              </a:rPr>
              <a:t>DO NOT USE ANY LAYOUTS THAT APPEAR AFTER THIS LAYOUT</a:t>
            </a:r>
            <a:endParaRPr lang="en-GB" sz="6600" b="1" dirty="0">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A83B4645-26BD-2EE9-F849-2AD1E6A75272}"/>
              </a:ext>
            </a:extLst>
          </p:cNvPr>
          <p:cNvGraphicFramePr>
            <a:graphicFrameLocks noChangeAspect="1"/>
          </p:cNvGraphicFramePr>
          <p:nvPr userDrawn="1">
            <p:custDataLst>
              <p:tags r:id="rId36"/>
            </p:custDataLst>
            <p:extLst>
              <p:ext uri="{D42A27DB-BD31-4B8C-83A1-F6EECF244321}">
                <p14:modId xmlns:p14="http://schemas.microsoft.com/office/powerpoint/2010/main" val="23111393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7" imgW="7772400" imgH="10058400" progId="TCLayout.ActiveDocument.1">
                  <p:embed/>
                </p:oleObj>
              </mc:Choice>
              <mc:Fallback>
                <p:oleObj name="think-cell Slide" r:id="rId37" imgW="7772400" imgH="10058400" progId="TCLayout.ActiveDocument.1">
                  <p:embed/>
                  <p:pic>
                    <p:nvPicPr>
                      <p:cNvPr id="6" name="think-cell data - do not delete" hidden="1">
                        <a:extLst>
                          <a:ext uri="{FF2B5EF4-FFF2-40B4-BE49-F238E27FC236}">
                            <a16:creationId xmlns:a16="http://schemas.microsoft.com/office/drawing/2014/main" id="{A83B4645-26BD-2EE9-F849-2AD1E6A75272}"/>
                          </a:ext>
                        </a:extLst>
                      </p:cNvPr>
                      <p:cNvPicPr/>
                      <p:nvPr/>
                    </p:nvPicPr>
                    <p:blipFill>
                      <a:blip r:embed="rId38"/>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dirty="0"/>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2.xml"/><Relationship Id="rId4" Type="http://schemas.openxmlformats.org/officeDocument/2006/relationships/image" Target="../media/image25.jpe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2.xml"/><Relationship Id="rId1" Type="http://schemas.openxmlformats.org/officeDocument/2006/relationships/tags" Target="../tags/tag49.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emf"/></Relationships>
</file>

<file path=ppt/slides/_rels/slide11.xml.rels><?xml version="1.0" encoding="UTF-8" standalone="yes"?>
<Relationships xmlns="http://schemas.openxmlformats.org/package/2006/relationships"><Relationship Id="rId13" Type="http://schemas.openxmlformats.org/officeDocument/2006/relationships/tags" Target="../tags/tag62.xml"/><Relationship Id="rId18" Type="http://schemas.openxmlformats.org/officeDocument/2006/relationships/tags" Target="../tags/tag67.xml"/><Relationship Id="rId26" Type="http://schemas.openxmlformats.org/officeDocument/2006/relationships/tags" Target="../tags/tag75.xml"/><Relationship Id="rId39" Type="http://schemas.openxmlformats.org/officeDocument/2006/relationships/tags" Target="../tags/tag88.xml"/><Relationship Id="rId21" Type="http://schemas.openxmlformats.org/officeDocument/2006/relationships/tags" Target="../tags/tag70.xml"/><Relationship Id="rId34" Type="http://schemas.openxmlformats.org/officeDocument/2006/relationships/tags" Target="../tags/tag83.xml"/><Relationship Id="rId42" Type="http://schemas.openxmlformats.org/officeDocument/2006/relationships/tags" Target="../tags/tag91.xml"/><Relationship Id="rId47" Type="http://schemas.openxmlformats.org/officeDocument/2006/relationships/chart" Target="../charts/chart3.xml"/><Relationship Id="rId7" Type="http://schemas.openxmlformats.org/officeDocument/2006/relationships/tags" Target="../tags/tag56.xml"/><Relationship Id="rId2" Type="http://schemas.openxmlformats.org/officeDocument/2006/relationships/tags" Target="../tags/tag51.xml"/><Relationship Id="rId16" Type="http://schemas.openxmlformats.org/officeDocument/2006/relationships/tags" Target="../tags/tag65.xml"/><Relationship Id="rId29" Type="http://schemas.openxmlformats.org/officeDocument/2006/relationships/tags" Target="../tags/tag78.xml"/><Relationship Id="rId11" Type="http://schemas.openxmlformats.org/officeDocument/2006/relationships/tags" Target="../tags/tag60.xml"/><Relationship Id="rId24" Type="http://schemas.openxmlformats.org/officeDocument/2006/relationships/tags" Target="../tags/tag73.xml"/><Relationship Id="rId32" Type="http://schemas.openxmlformats.org/officeDocument/2006/relationships/tags" Target="../tags/tag81.xml"/><Relationship Id="rId37" Type="http://schemas.openxmlformats.org/officeDocument/2006/relationships/tags" Target="../tags/tag86.xml"/><Relationship Id="rId40" Type="http://schemas.openxmlformats.org/officeDocument/2006/relationships/tags" Target="../tags/tag89.xml"/><Relationship Id="rId45" Type="http://schemas.openxmlformats.org/officeDocument/2006/relationships/oleObject" Target="../embeddings/oleObject11.bin"/><Relationship Id="rId5" Type="http://schemas.openxmlformats.org/officeDocument/2006/relationships/tags" Target="../tags/tag54.xml"/><Relationship Id="rId15" Type="http://schemas.openxmlformats.org/officeDocument/2006/relationships/tags" Target="../tags/tag64.xml"/><Relationship Id="rId23" Type="http://schemas.openxmlformats.org/officeDocument/2006/relationships/tags" Target="../tags/tag72.xml"/><Relationship Id="rId28" Type="http://schemas.openxmlformats.org/officeDocument/2006/relationships/tags" Target="../tags/tag77.xml"/><Relationship Id="rId36" Type="http://schemas.openxmlformats.org/officeDocument/2006/relationships/tags" Target="../tags/tag85.xml"/><Relationship Id="rId49" Type="http://schemas.openxmlformats.org/officeDocument/2006/relationships/chart" Target="../charts/chart5.xml"/><Relationship Id="rId10" Type="http://schemas.openxmlformats.org/officeDocument/2006/relationships/tags" Target="../tags/tag59.xml"/><Relationship Id="rId19" Type="http://schemas.openxmlformats.org/officeDocument/2006/relationships/tags" Target="../tags/tag68.xml"/><Relationship Id="rId31" Type="http://schemas.openxmlformats.org/officeDocument/2006/relationships/tags" Target="../tags/tag80.xml"/><Relationship Id="rId44" Type="http://schemas.openxmlformats.org/officeDocument/2006/relationships/notesSlide" Target="../notesSlides/notesSlide6.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 Id="rId22" Type="http://schemas.openxmlformats.org/officeDocument/2006/relationships/tags" Target="../tags/tag71.xml"/><Relationship Id="rId27" Type="http://schemas.openxmlformats.org/officeDocument/2006/relationships/tags" Target="../tags/tag76.xml"/><Relationship Id="rId30" Type="http://schemas.openxmlformats.org/officeDocument/2006/relationships/tags" Target="../tags/tag79.xml"/><Relationship Id="rId35" Type="http://schemas.openxmlformats.org/officeDocument/2006/relationships/tags" Target="../tags/tag84.xml"/><Relationship Id="rId43" Type="http://schemas.openxmlformats.org/officeDocument/2006/relationships/slideLayout" Target="../slideLayouts/slideLayout22.xml"/><Relationship Id="rId48" Type="http://schemas.openxmlformats.org/officeDocument/2006/relationships/chart" Target="../charts/chart4.xml"/><Relationship Id="rId8" Type="http://schemas.openxmlformats.org/officeDocument/2006/relationships/tags" Target="../tags/tag57.xml"/><Relationship Id="rId3" Type="http://schemas.openxmlformats.org/officeDocument/2006/relationships/tags" Target="../tags/tag52.xml"/><Relationship Id="rId12" Type="http://schemas.openxmlformats.org/officeDocument/2006/relationships/tags" Target="../tags/tag61.xml"/><Relationship Id="rId17" Type="http://schemas.openxmlformats.org/officeDocument/2006/relationships/tags" Target="../tags/tag66.xml"/><Relationship Id="rId25" Type="http://schemas.openxmlformats.org/officeDocument/2006/relationships/tags" Target="../tags/tag74.xml"/><Relationship Id="rId33" Type="http://schemas.openxmlformats.org/officeDocument/2006/relationships/tags" Target="../tags/tag82.xml"/><Relationship Id="rId38" Type="http://schemas.openxmlformats.org/officeDocument/2006/relationships/tags" Target="../tags/tag87.xml"/><Relationship Id="rId46" Type="http://schemas.openxmlformats.org/officeDocument/2006/relationships/image" Target="../media/image56.emf"/><Relationship Id="rId20" Type="http://schemas.openxmlformats.org/officeDocument/2006/relationships/tags" Target="../tags/tag69.xml"/><Relationship Id="rId41" Type="http://schemas.openxmlformats.org/officeDocument/2006/relationships/tags" Target="../tags/tag90.xml"/><Relationship Id="rId1" Type="http://schemas.openxmlformats.org/officeDocument/2006/relationships/tags" Target="../tags/tag50.xml"/><Relationship Id="rId6" Type="http://schemas.openxmlformats.org/officeDocument/2006/relationships/tags" Target="../tags/tag55.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2.xml"/><Relationship Id="rId1" Type="http://schemas.openxmlformats.org/officeDocument/2006/relationships/tags" Target="../tags/tag92.xml"/><Relationship Id="rId6" Type="http://schemas.openxmlformats.org/officeDocument/2006/relationships/image" Target="../media/image16.emf"/><Relationship Id="rId5" Type="http://schemas.openxmlformats.org/officeDocument/2006/relationships/image" Target="../media/image23.png"/><Relationship Id="rId4" Type="http://schemas.openxmlformats.org/officeDocument/2006/relationships/image" Target="../media/image5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2.xml"/><Relationship Id="rId1" Type="http://schemas.openxmlformats.org/officeDocument/2006/relationships/tags" Target="../tags/tag93.xml"/><Relationship Id="rId4" Type="http://schemas.openxmlformats.org/officeDocument/2006/relationships/image" Target="../media/image5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2.xml"/><Relationship Id="rId1" Type="http://schemas.openxmlformats.org/officeDocument/2006/relationships/tags" Target="../tags/tag94.xml"/><Relationship Id="rId5" Type="http://schemas.openxmlformats.org/officeDocument/2006/relationships/image" Target="../media/image60.png"/><Relationship Id="rId4" Type="http://schemas.openxmlformats.org/officeDocument/2006/relationships/image" Target="../media/image59.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2.xml"/><Relationship Id="rId1" Type="http://schemas.openxmlformats.org/officeDocument/2006/relationships/tags" Target="../tags/tag95.xml"/><Relationship Id="rId5" Type="http://schemas.openxmlformats.org/officeDocument/2006/relationships/image" Target="../media/image61.png"/><Relationship Id="rId4" Type="http://schemas.openxmlformats.org/officeDocument/2006/relationships/image" Target="../media/image59.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2.xml"/><Relationship Id="rId1" Type="http://schemas.openxmlformats.org/officeDocument/2006/relationships/tags" Target="../tags/tag96.xml"/><Relationship Id="rId5" Type="http://schemas.openxmlformats.org/officeDocument/2006/relationships/image" Target="../media/image62.png"/><Relationship Id="rId4" Type="http://schemas.openxmlformats.org/officeDocument/2006/relationships/image" Target="../media/image59.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2.xml"/><Relationship Id="rId1" Type="http://schemas.openxmlformats.org/officeDocument/2006/relationships/tags" Target="../tags/tag97.xml"/><Relationship Id="rId5" Type="http://schemas.openxmlformats.org/officeDocument/2006/relationships/image" Target="../media/image63.png"/><Relationship Id="rId4" Type="http://schemas.openxmlformats.org/officeDocument/2006/relationships/image" Target="../media/image59.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2.xml"/><Relationship Id="rId1" Type="http://schemas.openxmlformats.org/officeDocument/2006/relationships/tags" Target="../tags/tag98.xml"/><Relationship Id="rId5" Type="http://schemas.openxmlformats.org/officeDocument/2006/relationships/image" Target="../media/image64.png"/><Relationship Id="rId4" Type="http://schemas.openxmlformats.org/officeDocument/2006/relationships/image" Target="../media/image59.emf"/></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notesSlide" Target="../notesSlides/notesSlide1.xml"/><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slideLayout" Target="../slideLayouts/slideLayout22.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tags" Target="../tags/tag3.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emf"/><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oleObject" Target="../embeddings/oleObject2.bin"/><Relationship Id="rId9" Type="http://schemas.openxmlformats.org/officeDocument/2006/relationships/image" Target="../media/image30.svg"/><Relationship Id="rId1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2.xml"/><Relationship Id="rId1" Type="http://schemas.openxmlformats.org/officeDocument/2006/relationships/tags" Target="../tags/tag4.xml"/><Relationship Id="rId5" Type="http://schemas.openxmlformats.org/officeDocument/2006/relationships/image" Target="../media/image44.png"/><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2.xml"/><Relationship Id="rId1" Type="http://schemas.openxmlformats.org/officeDocument/2006/relationships/tags" Target="../tags/tag5.xml"/><Relationship Id="rId5" Type="http://schemas.openxmlformats.org/officeDocument/2006/relationships/image" Target="../media/image45.png"/><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6.xml"/><Relationship Id="rId5" Type="http://schemas.openxmlformats.org/officeDocument/2006/relationships/image" Target="../media/image46.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7.xml"/><Relationship Id="rId5" Type="http://schemas.openxmlformats.org/officeDocument/2006/relationships/image" Target="../media/image46.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5.xml"/><Relationship Id="rId7" Type="http://schemas.openxmlformats.org/officeDocument/2006/relationships/image" Target="../media/image49.png"/><Relationship Id="rId2" Type="http://schemas.openxmlformats.org/officeDocument/2006/relationships/slideLayout" Target="../slideLayouts/slideLayout22.xml"/><Relationship Id="rId1" Type="http://schemas.openxmlformats.org/officeDocument/2006/relationships/tags" Target="../tags/tag9.xml"/><Relationship Id="rId6" Type="http://schemas.openxmlformats.org/officeDocument/2006/relationships/image" Target="../media/image48.png"/><Relationship Id="rId5" Type="http://schemas.openxmlformats.org/officeDocument/2006/relationships/image" Target="../media/image46.emf"/><Relationship Id="rId10" Type="http://schemas.openxmlformats.org/officeDocument/2006/relationships/image" Target="../media/image52.png"/><Relationship Id="rId4" Type="http://schemas.openxmlformats.org/officeDocument/2006/relationships/oleObject" Target="../embeddings/oleObject8.bin"/><Relationship Id="rId9" Type="http://schemas.openxmlformats.org/officeDocument/2006/relationships/image" Target="../media/image51.png"/></Relationships>
</file>

<file path=ppt/slides/_rels/slide9.xml.rels><?xml version="1.0" encoding="UTF-8" standalone="yes"?>
<Relationships xmlns="http://schemas.openxmlformats.org/package/2006/relationships"><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9" Type="http://schemas.openxmlformats.org/officeDocument/2006/relationships/tags" Target="../tags/tag48.xml"/><Relationship Id="rId21" Type="http://schemas.openxmlformats.org/officeDocument/2006/relationships/tags" Target="../tags/tag30.xml"/><Relationship Id="rId34" Type="http://schemas.openxmlformats.org/officeDocument/2006/relationships/tags" Target="../tags/tag43.xml"/><Relationship Id="rId42" Type="http://schemas.openxmlformats.org/officeDocument/2006/relationships/image" Target="../media/image53.emf"/><Relationship Id="rId7" Type="http://schemas.openxmlformats.org/officeDocument/2006/relationships/tags" Target="../tags/tag16.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tags" Target="../tags/tag38.xml"/><Relationship Id="rId41" Type="http://schemas.openxmlformats.org/officeDocument/2006/relationships/oleObject" Target="../embeddings/oleObject9.bin"/><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tags" Target="../tags/tag41.xml"/><Relationship Id="rId37" Type="http://schemas.openxmlformats.org/officeDocument/2006/relationships/tags" Target="../tags/tag46.xml"/><Relationship Id="rId40" Type="http://schemas.openxmlformats.org/officeDocument/2006/relationships/slideLayout" Target="../slideLayouts/slideLayout22.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36" Type="http://schemas.openxmlformats.org/officeDocument/2006/relationships/tags" Target="../tags/tag45.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tags" Target="../tags/tag40.xml"/><Relationship Id="rId44" Type="http://schemas.openxmlformats.org/officeDocument/2006/relationships/chart" Target="../charts/chart2.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tags" Target="../tags/tag39.xml"/><Relationship Id="rId35" Type="http://schemas.openxmlformats.org/officeDocument/2006/relationships/tags" Target="../tags/tag44.xml"/><Relationship Id="rId43" Type="http://schemas.openxmlformats.org/officeDocument/2006/relationships/chart" Target="../charts/chart1.xml"/><Relationship Id="rId8" Type="http://schemas.openxmlformats.org/officeDocument/2006/relationships/tags" Target="../tags/tag17.xml"/><Relationship Id="rId3" Type="http://schemas.openxmlformats.org/officeDocument/2006/relationships/tags" Target="../tags/tag12.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33" Type="http://schemas.openxmlformats.org/officeDocument/2006/relationships/tags" Target="../tags/tag42.xml"/><Relationship Id="rId38"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CCE3AFA-2F05-62BF-B725-91A6DB5402C2}"/>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98EE2378-710C-BA70-97A9-4175CA03C91E}"/>
              </a:ext>
            </a:extLst>
          </p:cNvPr>
          <p:cNvSpPr>
            <a:spLocks noGrp="1"/>
          </p:cNvSpPr>
          <p:nvPr>
            <p:ph type="sldNum" sz="quarter" idx="16"/>
          </p:nvPr>
        </p:nvSpPr>
        <p:spPr/>
        <p:txBody>
          <a:bodyPr/>
          <a:lstStyle/>
          <a:p>
            <a:fld id="{3A74F2AC-1E9A-41D4-8B35-A069FB343260}" type="slidenum">
              <a:rPr lang="en-GB" smtClean="0"/>
              <a:pPr/>
              <a:t>1</a:t>
            </a:fld>
            <a:endParaRPr lang="en-GB" dirty="0"/>
          </a:p>
        </p:txBody>
      </p:sp>
      <p:pic>
        <p:nvPicPr>
          <p:cNvPr id="15" name="Picture Placeholder 14" descr="A person standing next to a bag of money&#10;&#10;Description automatically generated">
            <a:extLst>
              <a:ext uri="{FF2B5EF4-FFF2-40B4-BE49-F238E27FC236}">
                <a16:creationId xmlns:a16="http://schemas.microsoft.com/office/drawing/2014/main" id="{7743D550-B742-0740-4449-2D22648313DD}"/>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843" t="3763" r="2843" b="8090"/>
          <a:stretch/>
        </p:blipFill>
        <p:spPr>
          <a:xfrm>
            <a:off x="0" y="-1"/>
            <a:ext cx="12192000" cy="6045195"/>
          </a:xfrm>
        </p:spPr>
      </p:pic>
      <p:sp>
        <p:nvSpPr>
          <p:cNvPr id="16" name="Rectangle 15">
            <a:extLst>
              <a:ext uri="{FF2B5EF4-FFF2-40B4-BE49-F238E27FC236}">
                <a16:creationId xmlns:a16="http://schemas.microsoft.com/office/drawing/2014/main" id="{AFD67FF7-DF2D-B58F-0DFC-A77EB0CF61AE}"/>
              </a:ext>
            </a:extLst>
          </p:cNvPr>
          <p:cNvSpPr/>
          <p:nvPr/>
        </p:nvSpPr>
        <p:spPr>
          <a:xfrm>
            <a:off x="0" y="6045195"/>
            <a:ext cx="12334875" cy="1120607"/>
          </a:xfrm>
          <a:prstGeom prst="rect">
            <a:avLst/>
          </a:prstGeom>
          <a:solidFill>
            <a:schemeClr val="bg1">
              <a:alpha val="53000"/>
            </a:schemeClr>
          </a:solidFill>
          <a:ln>
            <a:noFill/>
          </a:ln>
          <a:effectLst>
            <a:softEdge rad="126791"/>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7" name="Picture 6" descr="Brand Guidelines - MIT Sloan Brand Guidelines">
            <a:extLst>
              <a:ext uri="{FF2B5EF4-FFF2-40B4-BE49-F238E27FC236}">
                <a16:creationId xmlns:a16="http://schemas.microsoft.com/office/drawing/2014/main" id="{166F1A17-E82D-2C6F-6DF3-3104D19A9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4361" y="6200486"/>
            <a:ext cx="951399" cy="5486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logo for a company&#10;&#10;Description automatically generated">
            <a:extLst>
              <a:ext uri="{FF2B5EF4-FFF2-40B4-BE49-F238E27FC236}">
                <a16:creationId xmlns:a16="http://schemas.microsoft.com/office/drawing/2014/main" id="{4ADBC814-E552-D607-3B15-6EA301395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5710" y="6200486"/>
            <a:ext cx="1392702" cy="548640"/>
          </a:xfrm>
          <a:prstGeom prst="rect">
            <a:avLst/>
          </a:prstGeom>
        </p:spPr>
      </p:pic>
      <p:sp>
        <p:nvSpPr>
          <p:cNvPr id="20" name="Rectangle 19">
            <a:extLst>
              <a:ext uri="{FF2B5EF4-FFF2-40B4-BE49-F238E27FC236}">
                <a16:creationId xmlns:a16="http://schemas.microsoft.com/office/drawing/2014/main" id="{82F0D1E7-B66D-9A0A-C258-049ED89035AC}"/>
              </a:ext>
            </a:extLst>
          </p:cNvPr>
          <p:cNvSpPr/>
          <p:nvPr/>
        </p:nvSpPr>
        <p:spPr>
          <a:xfrm>
            <a:off x="-228600" y="-261257"/>
            <a:ext cx="12687300" cy="6440202"/>
          </a:xfrm>
          <a:prstGeom prst="rect">
            <a:avLst/>
          </a:prstGeom>
          <a:solidFill>
            <a:srgbClr val="000000">
              <a:alpha val="65177"/>
            </a:srgbClr>
          </a:solidFill>
          <a:ln>
            <a:noFill/>
          </a:ln>
          <a:effectLst>
            <a:softEdge rad="126791"/>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Title 3">
            <a:extLst>
              <a:ext uri="{FF2B5EF4-FFF2-40B4-BE49-F238E27FC236}">
                <a16:creationId xmlns:a16="http://schemas.microsoft.com/office/drawing/2014/main" id="{5B3B3AE5-8839-B3C7-ABDA-AC4CB8E88DDB}"/>
              </a:ext>
            </a:extLst>
          </p:cNvPr>
          <p:cNvSpPr txBox="1">
            <a:spLocks/>
          </p:cNvSpPr>
          <p:nvPr/>
        </p:nvSpPr>
        <p:spPr>
          <a:xfrm>
            <a:off x="685800" y="1798517"/>
            <a:ext cx="11310257" cy="1531200"/>
          </a:xfrm>
          <a:prstGeom prst="rect">
            <a:avLst/>
          </a:prstGeom>
        </p:spPr>
        <p:txBody>
          <a:bodyPr vert="horz">
            <a:noAutofit/>
          </a:bodyPr>
          <a:lstStyle>
            <a:lvl1pPr algn="l" defTabSz="914400" rtl="0" eaLnBrk="1" latinLnBrk="0" hangingPunct="1">
              <a:lnSpc>
                <a:spcPct val="100000"/>
              </a:lnSpc>
              <a:spcBef>
                <a:spcPct val="0"/>
              </a:spcBef>
              <a:buNone/>
              <a:defRPr sz="2200" b="1" kern="1200" cap="none" baseline="0">
                <a:solidFill>
                  <a:schemeClr val="tx1"/>
                </a:solidFill>
                <a:latin typeface="+mj-lt"/>
                <a:ea typeface="+mj-ea"/>
                <a:cs typeface="+mj-cs"/>
              </a:defRPr>
            </a:lvl1pPr>
          </a:lstStyle>
          <a:p>
            <a:r>
              <a:rPr lang="en-GB" sz="3200" dirty="0">
                <a:solidFill>
                  <a:schemeClr val="bg1"/>
                </a:solidFill>
              </a:rPr>
              <a:t>Promoting Financial Products to Bank Customers From a Prescriptive Analytics Perspective</a:t>
            </a:r>
          </a:p>
        </p:txBody>
      </p:sp>
      <p:sp>
        <p:nvSpPr>
          <p:cNvPr id="22" name="Subtitle 4">
            <a:extLst>
              <a:ext uri="{FF2B5EF4-FFF2-40B4-BE49-F238E27FC236}">
                <a16:creationId xmlns:a16="http://schemas.microsoft.com/office/drawing/2014/main" id="{BDE0194A-2566-4759-83A8-539BAF58D488}"/>
              </a:ext>
            </a:extLst>
          </p:cNvPr>
          <p:cNvSpPr txBox="1">
            <a:spLocks/>
          </p:cNvSpPr>
          <p:nvPr/>
        </p:nvSpPr>
        <p:spPr>
          <a:xfrm>
            <a:off x="685800" y="3116084"/>
            <a:ext cx="9651381" cy="907795"/>
          </a:xfrm>
          <a:prstGeom prst="rect">
            <a:avLst/>
          </a:prstGeom>
        </p:spPr>
        <p:txBody>
          <a:bodyPr>
            <a:norm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i="1" dirty="0">
                <a:solidFill>
                  <a:schemeClr val="bg1"/>
                </a:solidFill>
              </a:rPr>
              <a:t>Machine</a:t>
            </a:r>
            <a:r>
              <a:rPr lang="zh-CN" altLang="en-US" sz="2000" b="1" i="1" dirty="0">
                <a:solidFill>
                  <a:schemeClr val="bg1"/>
                </a:solidFill>
              </a:rPr>
              <a:t> </a:t>
            </a:r>
            <a:r>
              <a:rPr lang="en-US" altLang="zh-CN" sz="2000" b="1" i="1" dirty="0">
                <a:solidFill>
                  <a:schemeClr val="bg1"/>
                </a:solidFill>
              </a:rPr>
              <a:t>Learning</a:t>
            </a:r>
            <a:r>
              <a:rPr lang="zh-CN" altLang="en-US" sz="2000" b="1" i="1" dirty="0">
                <a:solidFill>
                  <a:schemeClr val="bg1"/>
                </a:solidFill>
              </a:rPr>
              <a:t> </a:t>
            </a:r>
            <a:r>
              <a:rPr lang="en-US" altLang="zh-CN" sz="2000" b="1" i="1" dirty="0">
                <a:solidFill>
                  <a:schemeClr val="bg1"/>
                </a:solidFill>
              </a:rPr>
              <a:t>Under</a:t>
            </a:r>
            <a:r>
              <a:rPr lang="zh-CN" altLang="en-US" sz="2000" b="1" i="1" dirty="0">
                <a:solidFill>
                  <a:schemeClr val="bg1"/>
                </a:solidFill>
              </a:rPr>
              <a:t> </a:t>
            </a:r>
            <a:r>
              <a:rPr lang="en-US" altLang="zh-CN" sz="2000" b="1" i="1" dirty="0">
                <a:solidFill>
                  <a:schemeClr val="bg1"/>
                </a:solidFill>
              </a:rPr>
              <a:t>a</a:t>
            </a:r>
            <a:r>
              <a:rPr lang="zh-CN" altLang="en-US" sz="2000" b="1" i="1" dirty="0">
                <a:solidFill>
                  <a:schemeClr val="bg1"/>
                </a:solidFill>
              </a:rPr>
              <a:t> </a:t>
            </a:r>
            <a:r>
              <a:rPr lang="en-US" altLang="zh-CN" sz="2000" b="1" i="1" dirty="0">
                <a:solidFill>
                  <a:schemeClr val="bg1"/>
                </a:solidFill>
              </a:rPr>
              <a:t>Optimization</a:t>
            </a:r>
            <a:r>
              <a:rPr lang="zh-CN" altLang="en-US" sz="2000" b="1" i="1" dirty="0">
                <a:solidFill>
                  <a:schemeClr val="bg1"/>
                </a:solidFill>
              </a:rPr>
              <a:t> </a:t>
            </a:r>
            <a:r>
              <a:rPr lang="en-US" altLang="zh-CN" sz="2000" b="1" i="1" dirty="0">
                <a:solidFill>
                  <a:schemeClr val="bg1"/>
                </a:solidFill>
              </a:rPr>
              <a:t>Lens</a:t>
            </a:r>
            <a:r>
              <a:rPr lang="zh-CN" altLang="en-US" sz="2000" b="1" i="1" dirty="0">
                <a:solidFill>
                  <a:schemeClr val="bg1"/>
                </a:solidFill>
              </a:rPr>
              <a:t> </a:t>
            </a:r>
            <a:r>
              <a:rPr lang="en-US" altLang="zh-CN" sz="2000" b="1" i="1" dirty="0">
                <a:solidFill>
                  <a:schemeClr val="bg1"/>
                </a:solidFill>
              </a:rPr>
              <a:t>Final</a:t>
            </a:r>
            <a:r>
              <a:rPr lang="zh-CN" altLang="en-US" sz="2000" b="1" i="1" dirty="0">
                <a:solidFill>
                  <a:schemeClr val="bg1"/>
                </a:solidFill>
              </a:rPr>
              <a:t> </a:t>
            </a:r>
            <a:r>
              <a:rPr lang="en-US" altLang="zh-CN" sz="2000" b="1" i="1" dirty="0">
                <a:solidFill>
                  <a:schemeClr val="bg1"/>
                </a:solidFill>
              </a:rPr>
              <a:t>Project</a:t>
            </a:r>
          </a:p>
          <a:p>
            <a:pPr marL="0" indent="0">
              <a:buNone/>
            </a:pPr>
            <a:r>
              <a:rPr lang="en-US" altLang="zh-CN" sz="2000" i="1" dirty="0">
                <a:solidFill>
                  <a:schemeClr val="bg1"/>
                </a:solidFill>
              </a:rPr>
              <a:t>Luca-Andrei </a:t>
            </a:r>
            <a:r>
              <a:rPr lang="en-US" altLang="zh-CN" sz="2000" i="1" dirty="0" err="1">
                <a:solidFill>
                  <a:schemeClr val="bg1"/>
                </a:solidFill>
              </a:rPr>
              <a:t>Manea</a:t>
            </a:r>
            <a:r>
              <a:rPr lang="en-US" altLang="zh-CN" sz="2000" i="1" dirty="0">
                <a:solidFill>
                  <a:schemeClr val="bg1"/>
                </a:solidFill>
              </a:rPr>
              <a:t>,</a:t>
            </a:r>
            <a:r>
              <a:rPr lang="zh-CN" altLang="en-US" sz="2000" i="1" dirty="0">
                <a:solidFill>
                  <a:schemeClr val="bg1"/>
                </a:solidFill>
              </a:rPr>
              <a:t> </a:t>
            </a:r>
            <a:r>
              <a:rPr lang="en-US" altLang="zh-CN" sz="2000" i="1" dirty="0">
                <a:solidFill>
                  <a:schemeClr val="bg1"/>
                </a:solidFill>
              </a:rPr>
              <a:t>Zeki</a:t>
            </a:r>
            <a:r>
              <a:rPr lang="zh-CN" altLang="en-US" sz="2000" i="1" dirty="0">
                <a:solidFill>
                  <a:schemeClr val="bg1"/>
                </a:solidFill>
              </a:rPr>
              <a:t> </a:t>
            </a:r>
            <a:r>
              <a:rPr lang="en-US" altLang="zh-CN" sz="2000" i="1" dirty="0">
                <a:solidFill>
                  <a:schemeClr val="bg1"/>
                </a:solidFill>
              </a:rPr>
              <a:t>Yan</a:t>
            </a:r>
          </a:p>
        </p:txBody>
      </p:sp>
    </p:spTree>
    <p:extLst>
      <p:ext uri="{BB962C8B-B14F-4D97-AF65-F5344CB8AC3E}">
        <p14:creationId xmlns:p14="http://schemas.microsoft.com/office/powerpoint/2010/main" val="3443492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4CE6694-97CF-5BF2-2F45-E5F0131FAEA3}"/>
              </a:ext>
            </a:extLst>
          </p:cNvPr>
          <p:cNvGraphicFramePr>
            <a:graphicFrameLocks noChangeAspect="1"/>
          </p:cNvGraphicFramePr>
          <p:nvPr>
            <p:custDataLst>
              <p:tags r:id="rId1"/>
            </p:custDataLst>
            <p:extLst>
              <p:ext uri="{D42A27DB-BD31-4B8C-83A1-F6EECF244321}">
                <p14:modId xmlns:p14="http://schemas.microsoft.com/office/powerpoint/2010/main" val="9556305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44CE6694-97CF-5BF2-2F45-E5F0131FAEA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FD88E87B-0D7E-91DD-006D-1B2A44068808}"/>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A41D0265-27BB-A624-6A87-6E8BE93D3AC9}"/>
              </a:ext>
            </a:extLst>
          </p:cNvPr>
          <p:cNvSpPr>
            <a:spLocks noGrp="1"/>
          </p:cNvSpPr>
          <p:nvPr>
            <p:ph type="sldNum" sz="quarter" idx="11"/>
          </p:nvPr>
        </p:nvSpPr>
        <p:spPr/>
        <p:txBody>
          <a:bodyPr/>
          <a:lstStyle/>
          <a:p>
            <a:fld id="{3A74F2AC-1E9A-41D4-8B35-A069FB343260}" type="slidenum">
              <a:rPr lang="en-GB" smtClean="0"/>
              <a:pPr/>
              <a:t>10</a:t>
            </a:fld>
            <a:endParaRPr lang="en-GB"/>
          </a:p>
        </p:txBody>
      </p:sp>
      <p:sp>
        <p:nvSpPr>
          <p:cNvPr id="4" name="Title 3">
            <a:extLst>
              <a:ext uri="{FF2B5EF4-FFF2-40B4-BE49-F238E27FC236}">
                <a16:creationId xmlns:a16="http://schemas.microsoft.com/office/drawing/2014/main" id="{177C411B-B01A-B598-3374-2DAFC73CE6F5}"/>
              </a:ext>
            </a:extLst>
          </p:cNvPr>
          <p:cNvSpPr>
            <a:spLocks noGrp="1"/>
          </p:cNvSpPr>
          <p:nvPr>
            <p:ph type="title"/>
          </p:nvPr>
        </p:nvSpPr>
        <p:spPr/>
        <p:txBody>
          <a:bodyPr vert="horz"/>
          <a:lstStyle/>
          <a:p>
            <a:r>
              <a:rPr lang="en-US" altLang="zh-CN" dirty="0">
                <a:solidFill>
                  <a:schemeClr val="accent2"/>
                </a:solidFill>
              </a:rPr>
              <a:t>Result</a:t>
            </a:r>
            <a:r>
              <a:rPr lang="zh-CN" altLang="en-US" dirty="0">
                <a:solidFill>
                  <a:schemeClr val="accent2"/>
                </a:solidFill>
              </a:rPr>
              <a:t> </a:t>
            </a:r>
            <a:r>
              <a:rPr lang="en-US" altLang="zh-CN" dirty="0"/>
              <a:t>|</a:t>
            </a:r>
            <a:r>
              <a:rPr lang="zh-CN" altLang="en-US" dirty="0"/>
              <a:t> </a:t>
            </a:r>
            <a:r>
              <a:rPr lang="en-US" altLang="zh-CN" dirty="0"/>
              <a:t>metric</a:t>
            </a:r>
            <a:r>
              <a:rPr lang="zh-CN" altLang="en-US" dirty="0"/>
              <a:t> </a:t>
            </a:r>
            <a:r>
              <a:rPr lang="en-US" altLang="zh-CN" dirty="0"/>
              <a:t>Analysis</a:t>
            </a:r>
            <a:endParaRPr lang="en-US" dirty="0"/>
          </a:p>
        </p:txBody>
      </p:sp>
      <p:pic>
        <p:nvPicPr>
          <p:cNvPr id="7" name="Picture 6" descr="A red and blue bar graph&#10;&#10;Description automatically generated">
            <a:extLst>
              <a:ext uri="{FF2B5EF4-FFF2-40B4-BE49-F238E27FC236}">
                <a16:creationId xmlns:a16="http://schemas.microsoft.com/office/drawing/2014/main" id="{BE40FF66-D27B-3E28-007B-46FED3EEB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50" y="1877538"/>
            <a:ext cx="4648685" cy="3486514"/>
          </a:xfrm>
          <a:prstGeom prst="rect">
            <a:avLst/>
          </a:prstGeom>
        </p:spPr>
      </p:pic>
      <p:pic>
        <p:nvPicPr>
          <p:cNvPr id="9" name="Picture 8" descr="A red and blue graph&#10;&#10;Description automatically generated">
            <a:extLst>
              <a:ext uri="{FF2B5EF4-FFF2-40B4-BE49-F238E27FC236}">
                <a16:creationId xmlns:a16="http://schemas.microsoft.com/office/drawing/2014/main" id="{8ED25CF4-DA77-DB70-7CF2-A2CBEFE97A10}"/>
              </a:ext>
            </a:extLst>
          </p:cNvPr>
          <p:cNvPicPr>
            <a:picLocks noChangeAspect="1"/>
          </p:cNvPicPr>
          <p:nvPr/>
        </p:nvPicPr>
        <p:blipFill rotWithShape="1">
          <a:blip r:embed="rId6">
            <a:extLst>
              <a:ext uri="{28A0092B-C50C-407E-A947-70E740481C1C}">
                <a14:useLocalDpi xmlns:a14="http://schemas.microsoft.com/office/drawing/2010/main" val="0"/>
              </a:ext>
            </a:extLst>
          </a:blip>
          <a:srcRect l="49604" t="16840" b="7605"/>
          <a:stretch/>
        </p:blipFill>
        <p:spPr>
          <a:xfrm>
            <a:off x="6431596" y="1932880"/>
            <a:ext cx="4577222" cy="3431172"/>
          </a:xfrm>
          <a:prstGeom prst="rect">
            <a:avLst/>
          </a:prstGeom>
        </p:spPr>
      </p:pic>
      <p:sp>
        <p:nvSpPr>
          <p:cNvPr id="10" name="TextBox 9">
            <a:extLst>
              <a:ext uri="{FF2B5EF4-FFF2-40B4-BE49-F238E27FC236}">
                <a16:creationId xmlns:a16="http://schemas.microsoft.com/office/drawing/2014/main" id="{BC4651A8-A17E-12D0-F295-D967747A806C}"/>
              </a:ext>
            </a:extLst>
          </p:cNvPr>
          <p:cNvSpPr txBox="1"/>
          <p:nvPr/>
        </p:nvSpPr>
        <p:spPr>
          <a:xfrm>
            <a:off x="1065823" y="1165034"/>
            <a:ext cx="4387797" cy="641003"/>
          </a:xfrm>
          <a:prstGeom prst="rect">
            <a:avLst/>
          </a:prstGeom>
          <a:noFill/>
        </p:spPr>
        <p:txBody>
          <a:bodyPr wrap="square" lIns="91440" tIns="45720" rIns="91440" bIns="45720" rtlCol="0" anchor="t">
            <a:spAutoFit/>
          </a:bodyPr>
          <a:lstStyle/>
          <a:p>
            <a:pPr algn="ctr"/>
            <a:r>
              <a:rPr lang="en-US" b="1" dirty="0"/>
              <a:t>Comparison of Profitability </a:t>
            </a:r>
            <a:endParaRPr lang="en-US" dirty="0"/>
          </a:p>
          <a:p>
            <a:pPr algn="ctr"/>
            <a:r>
              <a:rPr lang="en-US" b="1" dirty="0"/>
              <a:t>and Offering Ability</a:t>
            </a:r>
            <a:endParaRPr lang="en-US">
              <a:cs typeface="Arial"/>
            </a:endParaRPr>
          </a:p>
        </p:txBody>
      </p:sp>
      <p:sp>
        <p:nvSpPr>
          <p:cNvPr id="11" name="TextBox 10">
            <a:extLst>
              <a:ext uri="{FF2B5EF4-FFF2-40B4-BE49-F238E27FC236}">
                <a16:creationId xmlns:a16="http://schemas.microsoft.com/office/drawing/2014/main" id="{44320032-78A9-1655-DC40-399AEE07C17E}"/>
              </a:ext>
            </a:extLst>
          </p:cNvPr>
          <p:cNvSpPr txBox="1"/>
          <p:nvPr/>
        </p:nvSpPr>
        <p:spPr>
          <a:xfrm>
            <a:off x="7220752" y="1159751"/>
            <a:ext cx="3326552" cy="646331"/>
          </a:xfrm>
          <a:prstGeom prst="rect">
            <a:avLst/>
          </a:prstGeom>
          <a:noFill/>
        </p:spPr>
        <p:txBody>
          <a:bodyPr wrap="none" rtlCol="0">
            <a:spAutoFit/>
          </a:bodyPr>
          <a:lstStyle/>
          <a:p>
            <a:pPr algn="ctr"/>
            <a:r>
              <a:rPr lang="en-US" altLang="zh-CN" b="1" dirty="0"/>
              <a:t>Product</a:t>
            </a:r>
            <a:r>
              <a:rPr lang="zh-CN" altLang="en-US" b="1" dirty="0"/>
              <a:t> </a:t>
            </a:r>
            <a:r>
              <a:rPr lang="en-US" altLang="zh-CN" b="1" dirty="0"/>
              <a:t>Offering</a:t>
            </a:r>
            <a:r>
              <a:rPr lang="zh-CN" altLang="en-US" b="1" dirty="0"/>
              <a:t> </a:t>
            </a:r>
            <a:r>
              <a:rPr lang="en-US" altLang="zh-CN" b="1" dirty="0"/>
              <a:t>Channels</a:t>
            </a:r>
            <a:br>
              <a:rPr lang="en-US" altLang="zh-CN" b="1" dirty="0"/>
            </a:br>
            <a:r>
              <a:rPr lang="en-US" altLang="zh-CN" b="1" dirty="0"/>
              <a:t>(Prescriptive</a:t>
            </a:r>
            <a:r>
              <a:rPr lang="zh-CN" altLang="en-US" b="1" dirty="0"/>
              <a:t> </a:t>
            </a:r>
            <a:r>
              <a:rPr lang="en-US" altLang="zh-CN" b="1" dirty="0"/>
              <a:t>Kernel</a:t>
            </a:r>
            <a:r>
              <a:rPr lang="zh-CN" altLang="en-US" b="1" dirty="0"/>
              <a:t> </a:t>
            </a:r>
            <a:r>
              <a:rPr lang="en-US" altLang="zh-CN" b="1" dirty="0"/>
              <a:t>Method)</a:t>
            </a:r>
            <a:endParaRPr lang="en-US" b="1" dirty="0"/>
          </a:p>
        </p:txBody>
      </p:sp>
      <p:sp>
        <p:nvSpPr>
          <p:cNvPr id="26" name="TextBox 25">
            <a:extLst>
              <a:ext uri="{FF2B5EF4-FFF2-40B4-BE49-F238E27FC236}">
                <a16:creationId xmlns:a16="http://schemas.microsoft.com/office/drawing/2014/main" id="{87E3D5A9-63C7-D22E-5564-7F8CD127CBC1}"/>
              </a:ext>
            </a:extLst>
          </p:cNvPr>
          <p:cNvSpPr txBox="1"/>
          <p:nvPr/>
        </p:nvSpPr>
        <p:spPr>
          <a:xfrm>
            <a:off x="836342" y="5575610"/>
            <a:ext cx="4243469" cy="369332"/>
          </a:xfrm>
          <a:prstGeom prst="rect">
            <a:avLst/>
          </a:prstGeom>
          <a:noFill/>
        </p:spPr>
        <p:txBody>
          <a:bodyPr wrap="none" rtlCol="0">
            <a:spAutoFit/>
          </a:bodyPr>
          <a:lstStyle/>
          <a:p>
            <a:pPr marL="285750" indent="-285750">
              <a:buFont typeface="Wingdings" pitchFamily="2" charset="2"/>
              <a:buChar char="Ø"/>
            </a:pPr>
            <a:r>
              <a:rPr lang="en-US" altLang="zh-CN" dirty="0"/>
              <a:t>Better</a:t>
            </a:r>
            <a:r>
              <a:rPr lang="zh-CN" altLang="en-US" dirty="0"/>
              <a:t> </a:t>
            </a:r>
            <a:r>
              <a:rPr lang="en-US" altLang="zh-CN" dirty="0"/>
              <a:t>models</a:t>
            </a:r>
            <a:r>
              <a:rPr lang="zh-CN" altLang="en-US" dirty="0"/>
              <a:t> </a:t>
            </a:r>
            <a:r>
              <a:rPr lang="en-US" altLang="zh-CN" dirty="0"/>
              <a:t>serve</a:t>
            </a:r>
            <a:r>
              <a:rPr lang="zh-CN" altLang="en-US" dirty="0"/>
              <a:t> </a:t>
            </a:r>
            <a:r>
              <a:rPr lang="en-US" altLang="zh-CN" dirty="0"/>
              <a:t>more</a:t>
            </a:r>
            <a:r>
              <a:rPr lang="zh-CN" altLang="en-US" dirty="0"/>
              <a:t> </a:t>
            </a:r>
            <a:r>
              <a:rPr lang="en-US" altLang="zh-CN" dirty="0"/>
              <a:t>customers</a:t>
            </a:r>
            <a:endParaRPr lang="en-US" dirty="0"/>
          </a:p>
        </p:txBody>
      </p:sp>
      <p:sp>
        <p:nvSpPr>
          <p:cNvPr id="27" name="TextBox 26">
            <a:extLst>
              <a:ext uri="{FF2B5EF4-FFF2-40B4-BE49-F238E27FC236}">
                <a16:creationId xmlns:a16="http://schemas.microsoft.com/office/drawing/2014/main" id="{FC44E7E0-3FC9-1070-ABCD-18E41EBF848E}"/>
              </a:ext>
            </a:extLst>
          </p:cNvPr>
          <p:cNvSpPr txBox="1"/>
          <p:nvPr/>
        </p:nvSpPr>
        <p:spPr>
          <a:xfrm>
            <a:off x="5928732" y="5575610"/>
            <a:ext cx="5756704" cy="369332"/>
          </a:xfrm>
          <a:prstGeom prst="rect">
            <a:avLst/>
          </a:prstGeom>
          <a:noFill/>
        </p:spPr>
        <p:txBody>
          <a:bodyPr wrap="none" lIns="91440" tIns="45720" rIns="91440" bIns="45720" rtlCol="0" anchor="t">
            <a:spAutoFit/>
          </a:bodyPr>
          <a:lstStyle/>
          <a:p>
            <a:pPr marL="285750" indent="-285750">
              <a:buFont typeface="Wingdings" pitchFamily="2" charset="2"/>
              <a:buChar char="Ø"/>
            </a:pPr>
            <a:r>
              <a:rPr lang="en-US" altLang="zh-CN" dirty="0"/>
              <a:t>Best</a:t>
            </a:r>
            <a:r>
              <a:rPr lang="zh-CN" altLang="en-US" dirty="0"/>
              <a:t> </a:t>
            </a:r>
            <a:r>
              <a:rPr lang="en-US" altLang="zh-CN" dirty="0"/>
              <a:t>model</a:t>
            </a:r>
            <a:r>
              <a:rPr lang="zh-CN" altLang="en-US" dirty="0"/>
              <a:t> </a:t>
            </a:r>
            <a:r>
              <a:rPr lang="en-US" altLang="zh-CN" dirty="0"/>
              <a:t>prioritizes</a:t>
            </a:r>
            <a:r>
              <a:rPr lang="zh-CN" altLang="en-US" dirty="0"/>
              <a:t> </a:t>
            </a:r>
            <a:r>
              <a:rPr lang="en-US" altLang="zh-CN" dirty="0"/>
              <a:t>profitable</a:t>
            </a:r>
            <a:r>
              <a:rPr lang="zh-CN" altLang="en-US" dirty="0"/>
              <a:t> </a:t>
            </a:r>
            <a:r>
              <a:rPr lang="en-US" altLang="zh-CN" dirty="0"/>
              <a:t>products/channels</a:t>
            </a:r>
            <a:endParaRPr lang="en-US" dirty="0"/>
          </a:p>
        </p:txBody>
      </p:sp>
    </p:spTree>
    <p:extLst>
      <p:ext uri="{BB962C8B-B14F-4D97-AF65-F5344CB8AC3E}">
        <p14:creationId xmlns:p14="http://schemas.microsoft.com/office/powerpoint/2010/main" val="745824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37068CF-8448-2493-EA29-EDD4A6E0EDE2}"/>
              </a:ext>
            </a:extLst>
          </p:cNvPr>
          <p:cNvGraphicFramePr>
            <a:graphicFrameLocks noChangeAspect="1"/>
          </p:cNvGraphicFramePr>
          <p:nvPr>
            <p:custDataLst>
              <p:tags r:id="rId1"/>
            </p:custDataLst>
            <p:extLst>
              <p:ext uri="{D42A27DB-BD31-4B8C-83A1-F6EECF244321}">
                <p14:modId xmlns:p14="http://schemas.microsoft.com/office/powerpoint/2010/main" val="937479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5" imgW="7772400" imgH="10058400" progId="TCLayout.ActiveDocument.1">
                  <p:embed/>
                </p:oleObj>
              </mc:Choice>
              <mc:Fallback>
                <p:oleObj name="think-cell Slide" r:id="rId45" imgW="7772400" imgH="10058400" progId="TCLayout.ActiveDocument.1">
                  <p:embed/>
                  <p:pic>
                    <p:nvPicPr>
                      <p:cNvPr id="5" name="think-cell data - do not delete" hidden="1">
                        <a:extLst>
                          <a:ext uri="{FF2B5EF4-FFF2-40B4-BE49-F238E27FC236}">
                            <a16:creationId xmlns:a16="http://schemas.microsoft.com/office/drawing/2014/main" id="{F37068CF-8448-2493-EA29-EDD4A6E0EDE2}"/>
                          </a:ext>
                        </a:extLst>
                      </p:cNvPr>
                      <p:cNvPicPr/>
                      <p:nvPr/>
                    </p:nvPicPr>
                    <p:blipFill>
                      <a:blip r:embed="rId46"/>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1EBCAFFD-5078-F41E-0AA5-64A66D2C8924}"/>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0CBB7C89-2EC7-D715-3BF4-567FD1CE32AB}"/>
              </a:ext>
            </a:extLst>
          </p:cNvPr>
          <p:cNvSpPr>
            <a:spLocks noGrp="1"/>
          </p:cNvSpPr>
          <p:nvPr>
            <p:ph type="sldNum" sz="quarter" idx="11"/>
          </p:nvPr>
        </p:nvSpPr>
        <p:spPr/>
        <p:txBody>
          <a:bodyPr/>
          <a:lstStyle/>
          <a:p>
            <a:fld id="{3A74F2AC-1E9A-41D4-8B35-A069FB343260}" type="slidenum">
              <a:rPr lang="en-GB" smtClean="0"/>
              <a:pPr/>
              <a:t>11</a:t>
            </a:fld>
            <a:endParaRPr lang="en-GB"/>
          </a:p>
        </p:txBody>
      </p:sp>
      <p:sp>
        <p:nvSpPr>
          <p:cNvPr id="4" name="Title 3">
            <a:extLst>
              <a:ext uri="{FF2B5EF4-FFF2-40B4-BE49-F238E27FC236}">
                <a16:creationId xmlns:a16="http://schemas.microsoft.com/office/drawing/2014/main" id="{C698018F-043C-07AE-083C-950650579547}"/>
              </a:ext>
            </a:extLst>
          </p:cNvPr>
          <p:cNvSpPr>
            <a:spLocks noGrp="1"/>
          </p:cNvSpPr>
          <p:nvPr>
            <p:ph type="title"/>
          </p:nvPr>
        </p:nvSpPr>
        <p:spPr>
          <a:xfrm>
            <a:off x="685800" y="303166"/>
            <a:ext cx="10147300" cy="1134949"/>
          </a:xfrm>
        </p:spPr>
        <p:txBody>
          <a:bodyPr vert="horz"/>
          <a:lstStyle/>
          <a:p>
            <a:r>
              <a:rPr lang="en-US" altLang="zh-CN" dirty="0">
                <a:solidFill>
                  <a:schemeClr val="accent2"/>
                </a:solidFill>
              </a:rPr>
              <a:t>Business</a:t>
            </a:r>
            <a:r>
              <a:rPr lang="zh-CN" altLang="en-US" dirty="0">
                <a:solidFill>
                  <a:schemeClr val="accent2"/>
                </a:solidFill>
              </a:rPr>
              <a:t> </a:t>
            </a:r>
            <a:r>
              <a:rPr lang="en-US" altLang="zh-CN" dirty="0">
                <a:solidFill>
                  <a:schemeClr val="accent2"/>
                </a:solidFill>
              </a:rPr>
              <a:t>Impact</a:t>
            </a:r>
            <a:r>
              <a:rPr lang="zh-CN" altLang="en-US" dirty="0">
                <a:solidFill>
                  <a:schemeClr val="accent2"/>
                </a:solidFill>
              </a:rPr>
              <a:t> </a:t>
            </a:r>
            <a:r>
              <a:rPr lang="en-US" altLang="zh-CN" dirty="0"/>
              <a:t>|</a:t>
            </a:r>
            <a:r>
              <a:rPr lang="zh-CN" altLang="en-US" dirty="0"/>
              <a:t> </a:t>
            </a:r>
            <a:r>
              <a:rPr lang="en-US" altLang="zh-CN" dirty="0"/>
              <a:t>significant</a:t>
            </a:r>
            <a:r>
              <a:rPr lang="zh-CN" altLang="en-US" dirty="0"/>
              <a:t> </a:t>
            </a:r>
            <a:r>
              <a:rPr lang="en-US" altLang="zh-CN" dirty="0"/>
              <a:t>improvement</a:t>
            </a:r>
            <a:endParaRPr lang="en-US" dirty="0"/>
          </a:p>
        </p:txBody>
      </p:sp>
      <p:cxnSp>
        <p:nvCxnSpPr>
          <p:cNvPr id="187" name="Straight Connector 186">
            <a:extLst>
              <a:ext uri="{FF2B5EF4-FFF2-40B4-BE49-F238E27FC236}">
                <a16:creationId xmlns:a16="http://schemas.microsoft.com/office/drawing/2014/main" id="{8F212861-621D-BD92-A0B6-3F214E92AD12}"/>
              </a:ext>
            </a:extLst>
          </p:cNvPr>
          <p:cNvCxnSpPr/>
          <p:nvPr>
            <p:custDataLst>
              <p:tags r:id="rId2"/>
            </p:custDataLst>
          </p:nvPr>
        </p:nvCxnSpPr>
        <p:spPr bwMode="auto">
          <a:xfrm flipV="1">
            <a:off x="2201863" y="1901825"/>
            <a:ext cx="438150" cy="185420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2A8E8205-492F-8889-0A0D-C0A65443753C}"/>
              </a:ext>
            </a:extLst>
          </p:cNvPr>
          <p:cNvCxnSpPr/>
          <p:nvPr>
            <p:custDataLst>
              <p:tags r:id="rId3"/>
            </p:custDataLst>
          </p:nvPr>
        </p:nvCxnSpPr>
        <p:spPr bwMode="auto">
          <a:xfrm flipV="1">
            <a:off x="2192338" y="3770313"/>
            <a:ext cx="6350" cy="2540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269" name="Chart 268">
            <a:extLst>
              <a:ext uri="{FF2B5EF4-FFF2-40B4-BE49-F238E27FC236}">
                <a16:creationId xmlns:a16="http://schemas.microsoft.com/office/drawing/2014/main" id="{9CBC724B-3601-8DED-D9FA-F06FCF8DD75D}"/>
              </a:ext>
            </a:extLst>
          </p:cNvPr>
          <p:cNvGraphicFramePr/>
          <p:nvPr>
            <p:custDataLst>
              <p:tags r:id="rId4"/>
            </p:custDataLst>
            <p:extLst>
              <p:ext uri="{D42A27DB-BD31-4B8C-83A1-F6EECF244321}">
                <p14:modId xmlns:p14="http://schemas.microsoft.com/office/powerpoint/2010/main" val="740852113"/>
              </p:ext>
            </p:extLst>
          </p:nvPr>
        </p:nvGraphicFramePr>
        <p:xfrm>
          <a:off x="692150" y="1463675"/>
          <a:ext cx="3444875" cy="3251200"/>
        </p:xfrm>
        <a:graphic>
          <a:graphicData uri="http://schemas.openxmlformats.org/drawingml/2006/chart">
            <c:chart xmlns:c="http://schemas.openxmlformats.org/drawingml/2006/chart" xmlns:r="http://schemas.openxmlformats.org/officeDocument/2006/relationships" r:id="rId47"/>
          </a:graphicData>
        </a:graphic>
      </p:graphicFrame>
      <p:cxnSp>
        <p:nvCxnSpPr>
          <p:cNvPr id="146" name="Straight Connector 145">
            <a:extLst>
              <a:ext uri="{FF2B5EF4-FFF2-40B4-BE49-F238E27FC236}">
                <a16:creationId xmlns:a16="http://schemas.microsoft.com/office/drawing/2014/main" id="{925C0F28-453F-4BE5-147D-4CFA31B45686}"/>
              </a:ext>
            </a:extLst>
          </p:cNvPr>
          <p:cNvCxnSpPr/>
          <p:nvPr>
            <p:custDataLst>
              <p:tags r:id="rId5"/>
            </p:custDataLst>
          </p:nvPr>
        </p:nvCxnSpPr>
        <p:spPr bwMode="auto">
          <a:xfrm>
            <a:off x="3201988" y="1901825"/>
            <a:ext cx="615950"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B5B10ECE-771D-4368-D628-0B994BD63234}"/>
              </a:ext>
            </a:extLst>
          </p:cNvPr>
          <p:cNvCxnSpPr/>
          <p:nvPr>
            <p:custDataLst>
              <p:tags r:id="rId6"/>
            </p:custDataLst>
          </p:nvPr>
        </p:nvCxnSpPr>
        <p:spPr bwMode="auto">
          <a:xfrm flipV="1">
            <a:off x="3775075" y="1898650"/>
            <a:ext cx="0" cy="1900238"/>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096F3CE9-FCD2-7279-1DE1-DC8FE61A6F30}"/>
              </a:ext>
            </a:extLst>
          </p:cNvPr>
          <p:cNvCxnSpPr/>
          <p:nvPr>
            <p:custDataLst>
              <p:tags r:id="rId7"/>
            </p:custDataLst>
          </p:nvPr>
        </p:nvCxnSpPr>
        <p:spPr bwMode="auto">
          <a:xfrm>
            <a:off x="2193925" y="3795713"/>
            <a:ext cx="1624013"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876AB6C-C7EA-1ABA-585D-9611E4342F57}"/>
              </a:ext>
            </a:extLst>
          </p:cNvPr>
          <p:cNvCxnSpPr/>
          <p:nvPr>
            <p:custDataLst>
              <p:tags r:id="rId8"/>
            </p:custDataLst>
          </p:nvPr>
        </p:nvCxnSpPr>
        <p:spPr bwMode="auto">
          <a:xfrm flipV="1">
            <a:off x="1911350" y="1436688"/>
            <a:ext cx="0" cy="208280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10FCDCD3-630B-5974-9DE7-9D363B75B62C}"/>
              </a:ext>
            </a:extLst>
          </p:cNvPr>
          <p:cNvCxnSpPr/>
          <p:nvPr>
            <p:custDataLst>
              <p:tags r:id="rId9"/>
            </p:custDataLst>
          </p:nvPr>
        </p:nvCxnSpPr>
        <p:spPr bwMode="auto">
          <a:xfrm>
            <a:off x="2919413" y="1436688"/>
            <a:ext cx="0" cy="18891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D7237930-179D-25A6-DB84-FD45CF7E8E05}"/>
              </a:ext>
            </a:extLst>
          </p:cNvPr>
          <p:cNvCxnSpPr/>
          <p:nvPr>
            <p:custDataLst>
              <p:tags r:id="rId10"/>
            </p:custDataLst>
          </p:nvPr>
        </p:nvCxnSpPr>
        <p:spPr bwMode="auto">
          <a:xfrm>
            <a:off x="1911350" y="1436688"/>
            <a:ext cx="1008063"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D10FF7C1-8044-6746-E505-2DEDAC8E1CB2}"/>
              </a:ext>
            </a:extLst>
          </p:cNvPr>
          <p:cNvSpPr txBox="1">
            <a:spLocks/>
          </p:cNvSpPr>
          <p:nvPr>
            <p:custDataLst>
              <p:tags r:id="rId11"/>
            </p:custDataLst>
          </p:nvPr>
        </p:nvSpPr>
        <p:spPr bwMode="auto">
          <a:xfrm>
            <a:off x="1517650" y="4467225"/>
            <a:ext cx="787400" cy="638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D3DEEFC3-C1EC-417F-AEA6-AD1ECAD4B805}" type="datetime'''Gree''''''''''''dy Al''go''r''''ithm (''Ave''r''''''ag''e)'">
              <a:rPr lang="en-US" altLang="en-US" sz="1400" smtClean="0"/>
              <a:pPr/>
              <a:t>Greedy Algorithm (Average)</a:t>
            </a:fld>
            <a:endParaRPr lang="en-US" sz="1400" dirty="0"/>
          </a:p>
        </p:txBody>
      </p:sp>
      <p:sp>
        <p:nvSpPr>
          <p:cNvPr id="87" name="Text Placeholder 2">
            <a:extLst>
              <a:ext uri="{FF2B5EF4-FFF2-40B4-BE49-F238E27FC236}">
                <a16:creationId xmlns:a16="http://schemas.microsoft.com/office/drawing/2014/main" id="{333D6925-5A2B-867F-DD89-36939EB20EF1}"/>
              </a:ext>
            </a:extLst>
          </p:cNvPr>
          <p:cNvSpPr txBox="1">
            <a:spLocks/>
          </p:cNvSpPr>
          <p:nvPr>
            <p:custDataLst>
              <p:tags r:id="rId12"/>
            </p:custDataLst>
          </p:nvPr>
        </p:nvSpPr>
        <p:spPr bwMode="auto">
          <a:xfrm>
            <a:off x="2444750" y="4467225"/>
            <a:ext cx="949325" cy="638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01C4536-C127-49BF-B0A6-5098AC2D637F}" type="datetime'''''Pr''''ed''i''ct''''iv''e Pr''escr''''iption (''''Kernel)'">
              <a:rPr lang="en-US" altLang="en-US" sz="1400" smtClean="0"/>
              <a:pPr/>
              <a:t>Predictive Prescription (Kernel)</a:t>
            </a:fld>
            <a:endParaRPr lang="en-US" sz="1400" dirty="0"/>
          </a:p>
        </p:txBody>
      </p:sp>
      <p:sp>
        <p:nvSpPr>
          <p:cNvPr id="144" name="Text Placeholder 2">
            <a:extLst>
              <a:ext uri="{FF2B5EF4-FFF2-40B4-BE49-F238E27FC236}">
                <a16:creationId xmlns:a16="http://schemas.microsoft.com/office/drawing/2014/main" id="{1CADDED2-64B1-70C0-6874-24970D81A24E}"/>
              </a:ext>
            </a:extLst>
          </p:cNvPr>
          <p:cNvSpPr txBox="1">
            <a:spLocks/>
          </p:cNvSpPr>
          <p:nvPr>
            <p:custDataLst>
              <p:tags r:id="rId13"/>
            </p:custDataLst>
          </p:nvPr>
        </p:nvSpPr>
        <p:spPr bwMode="auto">
          <a:xfrm>
            <a:off x="3276600" y="2740025"/>
            <a:ext cx="996950" cy="301625"/>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E9363524-A7CB-483F-AE9A-8B86F29DBF50}" type="datetime'''''''''''''+''3''''0''9''''''''''''''''''''.''''''''''1%'''''">
              <a:rPr lang="en-US" altLang="en-US" sz="1400" b="1" smtClean="0">
                <a:effectLst/>
              </a:rPr>
              <a:pPr marL="0" indent="0" algn="ctr">
                <a:spcBef>
                  <a:spcPct val="0"/>
                </a:spcBef>
                <a:spcAft>
                  <a:spcPct val="0"/>
                </a:spcAft>
                <a:buNone/>
              </a:pPr>
              <a:t>+309.1%</a:t>
            </a:fld>
            <a:endParaRPr lang="en-US" sz="1400" b="1" dirty="0"/>
          </a:p>
        </p:txBody>
      </p:sp>
      <p:sp>
        <p:nvSpPr>
          <p:cNvPr id="78" name="Text Placeholder 2">
            <a:extLst>
              <a:ext uri="{FF2B5EF4-FFF2-40B4-BE49-F238E27FC236}">
                <a16:creationId xmlns:a16="http://schemas.microsoft.com/office/drawing/2014/main" id="{BEA936A0-74AD-2EC3-9035-7392706E665E}"/>
              </a:ext>
            </a:extLst>
          </p:cNvPr>
          <p:cNvSpPr txBox="1">
            <a:spLocks/>
          </p:cNvSpPr>
          <p:nvPr>
            <p:custDataLst>
              <p:tags r:id="rId14"/>
            </p:custDataLst>
          </p:nvPr>
        </p:nvSpPr>
        <p:spPr bwMode="auto">
          <a:xfrm>
            <a:off x="1958975" y="1285875"/>
            <a:ext cx="912813" cy="301625"/>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2BEF772-8B63-4965-B197-13D8E5C2D4BD}" type="datetime'+''''''''''''''''''3''''''''5,''''''''0''''''''''04'''">
              <a:rPr lang="en-US" altLang="en-US" sz="1400" b="1" smtClean="0">
                <a:effectLst/>
              </a:rPr>
              <a:pPr/>
              <a:t>+35,004</a:t>
            </a:fld>
            <a:endParaRPr lang="en-US" sz="1400" b="1" dirty="0"/>
          </a:p>
        </p:txBody>
      </p:sp>
      <p:cxnSp>
        <p:nvCxnSpPr>
          <p:cNvPr id="183" name="Straight Connector 182">
            <a:extLst>
              <a:ext uri="{FF2B5EF4-FFF2-40B4-BE49-F238E27FC236}">
                <a16:creationId xmlns:a16="http://schemas.microsoft.com/office/drawing/2014/main" id="{FA3ADAEC-9038-5F22-D95C-40B111EDA95F}"/>
              </a:ext>
            </a:extLst>
          </p:cNvPr>
          <p:cNvCxnSpPr/>
          <p:nvPr>
            <p:custDataLst>
              <p:tags r:id="rId15"/>
            </p:custDataLst>
          </p:nvPr>
        </p:nvCxnSpPr>
        <p:spPr bwMode="auto">
          <a:xfrm flipV="1">
            <a:off x="5797550" y="1901825"/>
            <a:ext cx="447675" cy="136525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45B38F91-E37D-95FA-F032-3DE57694D132}"/>
              </a:ext>
            </a:extLst>
          </p:cNvPr>
          <p:cNvCxnSpPr/>
          <p:nvPr>
            <p:custDataLst>
              <p:tags r:id="rId16"/>
            </p:custDataLst>
          </p:nvPr>
        </p:nvCxnSpPr>
        <p:spPr bwMode="auto">
          <a:xfrm>
            <a:off x="5797550" y="1901825"/>
            <a:ext cx="447675"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276" name="Chart 275">
            <a:extLst>
              <a:ext uri="{FF2B5EF4-FFF2-40B4-BE49-F238E27FC236}">
                <a16:creationId xmlns:a16="http://schemas.microsoft.com/office/drawing/2014/main" id="{51347C99-0D6C-A88D-4ACF-4F8B10C0B9A7}"/>
              </a:ext>
            </a:extLst>
          </p:cNvPr>
          <p:cNvGraphicFramePr/>
          <p:nvPr>
            <p:custDataLst>
              <p:tags r:id="rId17"/>
            </p:custDataLst>
            <p:extLst>
              <p:ext uri="{D42A27DB-BD31-4B8C-83A1-F6EECF244321}">
                <p14:modId xmlns:p14="http://schemas.microsoft.com/office/powerpoint/2010/main" val="3837450822"/>
              </p:ext>
            </p:extLst>
          </p:nvPr>
        </p:nvGraphicFramePr>
        <p:xfrm>
          <a:off x="4297363" y="1595438"/>
          <a:ext cx="3444875" cy="3119437"/>
        </p:xfrm>
        <a:graphic>
          <a:graphicData uri="http://schemas.openxmlformats.org/drawingml/2006/chart">
            <c:chart xmlns:c="http://schemas.openxmlformats.org/drawingml/2006/chart" xmlns:r="http://schemas.openxmlformats.org/officeDocument/2006/relationships" r:id="rId48"/>
          </a:graphicData>
        </a:graphic>
      </p:graphicFrame>
      <p:cxnSp>
        <p:nvCxnSpPr>
          <p:cNvPr id="137" name="Straight Connector 136">
            <a:extLst>
              <a:ext uri="{FF2B5EF4-FFF2-40B4-BE49-F238E27FC236}">
                <a16:creationId xmlns:a16="http://schemas.microsoft.com/office/drawing/2014/main" id="{6965A95A-D9FF-6574-D304-AC0BA9B292D0}"/>
              </a:ext>
            </a:extLst>
          </p:cNvPr>
          <p:cNvCxnSpPr/>
          <p:nvPr>
            <p:custDataLst>
              <p:tags r:id="rId18"/>
            </p:custDataLst>
          </p:nvPr>
        </p:nvCxnSpPr>
        <p:spPr bwMode="auto">
          <a:xfrm flipV="1">
            <a:off x="7373938" y="1898650"/>
            <a:ext cx="0" cy="1371600"/>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D15E240E-C22F-BBA8-6F19-F097124F05AD}"/>
              </a:ext>
            </a:extLst>
          </p:cNvPr>
          <p:cNvCxnSpPr/>
          <p:nvPr>
            <p:custDataLst>
              <p:tags r:id="rId19"/>
            </p:custDataLst>
          </p:nvPr>
        </p:nvCxnSpPr>
        <p:spPr bwMode="auto">
          <a:xfrm>
            <a:off x="5799138" y="3267075"/>
            <a:ext cx="1617663"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13E3106D-F1D7-09AC-4AD8-A351B1D919FF}"/>
              </a:ext>
            </a:extLst>
          </p:cNvPr>
          <p:cNvCxnSpPr/>
          <p:nvPr>
            <p:custDataLst>
              <p:tags r:id="rId20"/>
            </p:custDataLst>
          </p:nvPr>
        </p:nvCxnSpPr>
        <p:spPr bwMode="auto">
          <a:xfrm>
            <a:off x="6807200" y="1901825"/>
            <a:ext cx="609600"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5" name="Text Placeholder 2">
            <a:extLst>
              <a:ext uri="{FF2B5EF4-FFF2-40B4-BE49-F238E27FC236}">
                <a16:creationId xmlns:a16="http://schemas.microsoft.com/office/drawing/2014/main" id="{B51B6A2A-5B76-BC6E-3962-77878EFFCCC9}"/>
              </a:ext>
            </a:extLst>
          </p:cNvPr>
          <p:cNvSpPr txBox="1">
            <a:spLocks/>
          </p:cNvSpPr>
          <p:nvPr>
            <p:custDataLst>
              <p:tags r:id="rId21"/>
            </p:custDataLst>
          </p:nvPr>
        </p:nvSpPr>
        <p:spPr bwMode="gray">
          <a:xfrm>
            <a:off x="6450013" y="1795463"/>
            <a:ext cx="149225" cy="212725"/>
          </a:xfrm>
          <a:prstGeom prst="rect">
            <a:avLst/>
          </a:prstGeom>
          <a:solidFill>
            <a:schemeClr val="tx2"/>
          </a:solidFill>
          <a:ln>
            <a:noFill/>
          </a:ln>
          <a:effectLst/>
        </p:spPr>
        <p:txBody>
          <a:bodyPr vert="horz" wrap="none" lIns="25400" tIns="0" rIns="2540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6D1951B-A08A-42E2-9808-66EE521EB86F}" type="datetime'''''''''''''''''''''''''''''''''''''''''''''''''0'''">
              <a:rPr lang="en-US" altLang="en-US" sz="1400" smtClean="0">
                <a:solidFill>
                  <a:schemeClr val="bg1"/>
                </a:solidFill>
                <a:effectLst/>
              </a:rPr>
              <a:pPr marL="0" indent="0" algn="ctr">
                <a:spcBef>
                  <a:spcPct val="0"/>
                </a:spcBef>
                <a:spcAft>
                  <a:spcPct val="0"/>
                </a:spcAft>
                <a:buNone/>
              </a:pPr>
              <a:t>0</a:t>
            </a:fld>
            <a:endParaRPr lang="en-US" sz="1400" dirty="0">
              <a:solidFill>
                <a:schemeClr val="bg1"/>
              </a:solidFill>
            </a:endParaRPr>
          </a:p>
        </p:txBody>
      </p:sp>
      <p:sp>
        <p:nvSpPr>
          <p:cNvPr id="100" name="Text Placeholder 2">
            <a:extLst>
              <a:ext uri="{FF2B5EF4-FFF2-40B4-BE49-F238E27FC236}">
                <a16:creationId xmlns:a16="http://schemas.microsoft.com/office/drawing/2014/main" id="{197E4419-2EAF-151E-7041-4E36DD156F82}"/>
              </a:ext>
            </a:extLst>
          </p:cNvPr>
          <p:cNvSpPr txBox="1">
            <a:spLocks/>
          </p:cNvSpPr>
          <p:nvPr>
            <p:custDataLst>
              <p:tags r:id="rId22"/>
            </p:custDataLst>
          </p:nvPr>
        </p:nvSpPr>
        <p:spPr bwMode="auto">
          <a:xfrm>
            <a:off x="6049963" y="4467225"/>
            <a:ext cx="949325" cy="638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C0ED11F-0501-45DB-BC2B-4C165DDBA894}" type="datetime'P''re''''''dictive Pre''''scr''ipt''i''''on'''' (''Kernel)'''">
              <a:rPr lang="en-US" altLang="en-US" sz="1400" smtClean="0"/>
              <a:pPr/>
              <a:t>Predictive Prescription (Kernel)</a:t>
            </a:fld>
            <a:endParaRPr lang="en-US" sz="1400" dirty="0"/>
          </a:p>
        </p:txBody>
      </p:sp>
      <p:sp>
        <p:nvSpPr>
          <p:cNvPr id="122" name="Text Placeholder 2">
            <a:extLst>
              <a:ext uri="{FF2B5EF4-FFF2-40B4-BE49-F238E27FC236}">
                <a16:creationId xmlns:a16="http://schemas.microsoft.com/office/drawing/2014/main" id="{2BD63C82-B97A-F5A3-F9C7-26FE3854D24F}"/>
              </a:ext>
            </a:extLst>
          </p:cNvPr>
          <p:cNvSpPr txBox="1">
            <a:spLocks/>
          </p:cNvSpPr>
          <p:nvPr>
            <p:custDataLst>
              <p:tags r:id="rId23"/>
            </p:custDataLst>
          </p:nvPr>
        </p:nvSpPr>
        <p:spPr bwMode="gray">
          <a:xfrm>
            <a:off x="5221288" y="1582738"/>
            <a:ext cx="5921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3945D7C-8273-47A1-AEF4-30C65AF182A1}" type="datetime'''2''''''''5'',''''''''''''''''''''''''''''''''''''''00''0'''">
              <a:rPr lang="en-US" altLang="en-US" sz="1400" smtClean="0">
                <a:effectLst/>
              </a:rPr>
              <a:pPr marL="0" indent="0" algn="ctr">
                <a:spcBef>
                  <a:spcPct val="0"/>
                </a:spcBef>
                <a:spcAft>
                  <a:spcPct val="0"/>
                </a:spcAft>
                <a:buNone/>
              </a:pPr>
              <a:t>25,000</a:t>
            </a:fld>
            <a:endParaRPr lang="en-US" sz="1400" dirty="0"/>
          </a:p>
        </p:txBody>
      </p:sp>
      <p:sp>
        <p:nvSpPr>
          <p:cNvPr id="113" name="Text Placeholder 2">
            <a:extLst>
              <a:ext uri="{FF2B5EF4-FFF2-40B4-BE49-F238E27FC236}">
                <a16:creationId xmlns:a16="http://schemas.microsoft.com/office/drawing/2014/main" id="{7B87C17D-5947-1732-A0A5-AA1567BE9EDF}"/>
              </a:ext>
            </a:extLst>
          </p:cNvPr>
          <p:cNvSpPr txBox="1">
            <a:spLocks/>
          </p:cNvSpPr>
          <p:nvPr>
            <p:custDataLst>
              <p:tags r:id="rId24"/>
            </p:custDataLst>
          </p:nvPr>
        </p:nvSpPr>
        <p:spPr bwMode="gray">
          <a:xfrm>
            <a:off x="6229350" y="1582738"/>
            <a:ext cx="5921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3E60AD9-8E8B-40D6-8B08-24ED921D1EFA}" type="datetime'''''''''''''''''''''''''2''5,''0''''''''0''''''''''''0'''''''">
              <a:rPr lang="en-US" altLang="en-US" sz="1400" smtClean="0"/>
              <a:pPr/>
              <a:t>25,000</a:t>
            </a:fld>
            <a:endParaRPr lang="en-US" sz="1400" dirty="0"/>
          </a:p>
        </p:txBody>
      </p:sp>
      <p:sp>
        <p:nvSpPr>
          <p:cNvPr id="101" name="Text Placeholder 2">
            <a:extLst>
              <a:ext uri="{FF2B5EF4-FFF2-40B4-BE49-F238E27FC236}">
                <a16:creationId xmlns:a16="http://schemas.microsoft.com/office/drawing/2014/main" id="{38B0D4E2-E209-6C74-5E8B-375D6107A325}"/>
              </a:ext>
            </a:extLst>
          </p:cNvPr>
          <p:cNvSpPr txBox="1">
            <a:spLocks/>
          </p:cNvSpPr>
          <p:nvPr>
            <p:custDataLst>
              <p:tags r:id="rId25"/>
            </p:custDataLst>
          </p:nvPr>
        </p:nvSpPr>
        <p:spPr bwMode="auto">
          <a:xfrm>
            <a:off x="5122863" y="4467225"/>
            <a:ext cx="787400" cy="638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9EC0579A-BCD7-40CB-8465-C78CE2E5F861}" type="datetime'''G''''reedy ''A''''l''g''o''''ri''t''''''hm'' (Av''erage)'''">
              <a:rPr lang="en-US" altLang="en-US" sz="1400" smtClean="0"/>
              <a:pPr/>
              <a:t>Greedy Algorithm (Average)</a:t>
            </a:fld>
            <a:endParaRPr lang="en-US" sz="1400" dirty="0"/>
          </a:p>
        </p:txBody>
      </p:sp>
      <p:sp>
        <p:nvSpPr>
          <p:cNvPr id="134" name="Text Placeholder 2">
            <a:extLst>
              <a:ext uri="{FF2B5EF4-FFF2-40B4-BE49-F238E27FC236}">
                <a16:creationId xmlns:a16="http://schemas.microsoft.com/office/drawing/2014/main" id="{478D5812-F13A-4D32-1F92-34A7CBE520AB}"/>
              </a:ext>
            </a:extLst>
          </p:cNvPr>
          <p:cNvSpPr txBox="1">
            <a:spLocks/>
          </p:cNvSpPr>
          <p:nvPr>
            <p:custDataLst>
              <p:tags r:id="rId26"/>
            </p:custDataLst>
          </p:nvPr>
        </p:nvSpPr>
        <p:spPr bwMode="auto">
          <a:xfrm>
            <a:off x="6881813" y="2476500"/>
            <a:ext cx="984250" cy="301625"/>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97C0494-CE7B-43E7-86E8-B2AC815B7B97}" type="datetime'+''''''''''''''''''''''''1''''''''1''''''''''9''''''''.6%'''''">
              <a:rPr lang="en-US" altLang="en-US" sz="1400" b="1" smtClean="0">
                <a:effectLst/>
              </a:rPr>
              <a:pPr marL="0" indent="0" algn="ctr">
                <a:spcBef>
                  <a:spcPct val="0"/>
                </a:spcBef>
                <a:spcAft>
                  <a:spcPct val="0"/>
                </a:spcAft>
                <a:buNone/>
              </a:pPr>
              <a:t>+119.6%</a:t>
            </a:fld>
            <a:endParaRPr lang="en-US" sz="1400" b="1" dirty="0"/>
          </a:p>
        </p:txBody>
      </p:sp>
      <p:sp>
        <p:nvSpPr>
          <p:cNvPr id="193" name="Rectangle 192">
            <a:extLst>
              <a:ext uri="{FF2B5EF4-FFF2-40B4-BE49-F238E27FC236}">
                <a16:creationId xmlns:a16="http://schemas.microsoft.com/office/drawing/2014/main" id="{C4C5B206-445B-7E7E-782D-636834A18B68}"/>
              </a:ext>
            </a:extLst>
          </p:cNvPr>
          <p:cNvSpPr/>
          <p:nvPr>
            <p:custDataLst>
              <p:tags r:id="rId27"/>
            </p:custDataLst>
          </p:nvPr>
        </p:nvSpPr>
        <p:spPr bwMode="auto">
          <a:xfrm>
            <a:off x="7100888" y="3865563"/>
            <a:ext cx="250825" cy="18732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48307838-061E-2336-CB81-5FF41F557CF5}"/>
              </a:ext>
            </a:extLst>
          </p:cNvPr>
          <p:cNvSpPr/>
          <p:nvPr>
            <p:custDataLst>
              <p:tags r:id="rId28"/>
            </p:custDataLst>
          </p:nvPr>
        </p:nvSpPr>
        <p:spPr bwMode="auto">
          <a:xfrm>
            <a:off x="7100888" y="4129088"/>
            <a:ext cx="250825" cy="1873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 Placeholder 2">
            <a:extLst>
              <a:ext uri="{FF2B5EF4-FFF2-40B4-BE49-F238E27FC236}">
                <a16:creationId xmlns:a16="http://schemas.microsoft.com/office/drawing/2014/main" id="{739C171D-0D79-25F7-78EA-ABC3FBB52F83}"/>
              </a:ext>
            </a:extLst>
          </p:cNvPr>
          <p:cNvSpPr txBox="1">
            <a:spLocks/>
          </p:cNvSpPr>
          <p:nvPr>
            <p:custDataLst>
              <p:tags r:id="rId29"/>
            </p:custDataLst>
          </p:nvPr>
        </p:nvSpPr>
        <p:spPr bwMode="auto">
          <a:xfrm>
            <a:off x="7402513" y="3860800"/>
            <a:ext cx="6111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E09395FA-DF25-4FCF-BBE2-9F7EE59B5D9C}" type="datetime'''''''''''''''''U''''''nu''''''''''s''''''ed'''''''">
              <a:rPr lang="en-US" altLang="en-US" sz="1400" smtClean="0"/>
              <a:pPr/>
              <a:t>Unused</a:t>
            </a:fld>
            <a:endParaRPr lang="en-US" sz="1400" dirty="0"/>
          </a:p>
        </p:txBody>
      </p:sp>
      <p:sp>
        <p:nvSpPr>
          <p:cNvPr id="189" name="Text Placeholder 2">
            <a:extLst>
              <a:ext uri="{FF2B5EF4-FFF2-40B4-BE49-F238E27FC236}">
                <a16:creationId xmlns:a16="http://schemas.microsoft.com/office/drawing/2014/main" id="{07512E10-69F0-FC0E-C2BB-D3AD9E0396C5}"/>
              </a:ext>
            </a:extLst>
          </p:cNvPr>
          <p:cNvSpPr txBox="1">
            <a:spLocks/>
          </p:cNvSpPr>
          <p:nvPr>
            <p:custDataLst>
              <p:tags r:id="rId30"/>
            </p:custDataLst>
          </p:nvPr>
        </p:nvSpPr>
        <p:spPr bwMode="auto">
          <a:xfrm>
            <a:off x="7402513" y="4124325"/>
            <a:ext cx="4143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EE906F29-62AE-4842-92A2-A2553510845B}" type="datetime'''''''U''s''''''''''''''e''''''d'''''''''''''''''">
              <a:rPr lang="en-US" altLang="en-US" sz="1400" smtClean="0"/>
              <a:pPr/>
              <a:t>Used</a:t>
            </a:fld>
            <a:endParaRPr lang="en-US" sz="1400" dirty="0"/>
          </a:p>
        </p:txBody>
      </p:sp>
      <p:cxnSp>
        <p:nvCxnSpPr>
          <p:cNvPr id="224" name="Straight Connector 223">
            <a:extLst>
              <a:ext uri="{FF2B5EF4-FFF2-40B4-BE49-F238E27FC236}">
                <a16:creationId xmlns:a16="http://schemas.microsoft.com/office/drawing/2014/main" id="{1DFDEEF8-56CD-5F8F-37FF-9B187DB80DA0}"/>
              </a:ext>
            </a:extLst>
          </p:cNvPr>
          <p:cNvCxnSpPr>
            <a:cxnSpLocks/>
          </p:cNvCxnSpPr>
          <p:nvPr>
            <p:custDataLst>
              <p:tags r:id="rId31"/>
            </p:custDataLst>
          </p:nvPr>
        </p:nvCxnSpPr>
        <p:spPr bwMode="auto">
          <a:xfrm flipV="1">
            <a:off x="9277350" y="1901825"/>
            <a:ext cx="447675" cy="1252538"/>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271" name="Chart 270">
            <a:extLst>
              <a:ext uri="{FF2B5EF4-FFF2-40B4-BE49-F238E27FC236}">
                <a16:creationId xmlns:a16="http://schemas.microsoft.com/office/drawing/2014/main" id="{8A8E83A0-B2C8-46AF-9068-EBE0F93D78B8}"/>
              </a:ext>
            </a:extLst>
          </p:cNvPr>
          <p:cNvGraphicFramePr/>
          <p:nvPr>
            <p:custDataLst>
              <p:tags r:id="rId32"/>
            </p:custDataLst>
            <p:extLst>
              <p:ext uri="{D42A27DB-BD31-4B8C-83A1-F6EECF244321}">
                <p14:modId xmlns:p14="http://schemas.microsoft.com/office/powerpoint/2010/main" val="1982737940"/>
              </p:ext>
            </p:extLst>
          </p:nvPr>
        </p:nvGraphicFramePr>
        <p:xfrm>
          <a:off x="8023225" y="1463675"/>
          <a:ext cx="2952750" cy="3251200"/>
        </p:xfrm>
        <a:graphic>
          <a:graphicData uri="http://schemas.openxmlformats.org/drawingml/2006/chart">
            <c:chart xmlns:c="http://schemas.openxmlformats.org/drawingml/2006/chart" xmlns:r="http://schemas.openxmlformats.org/officeDocument/2006/relationships" r:id="rId49"/>
          </a:graphicData>
        </a:graphic>
      </p:graphicFrame>
      <p:cxnSp>
        <p:nvCxnSpPr>
          <p:cNvPr id="228" name="Straight Connector 227">
            <a:extLst>
              <a:ext uri="{FF2B5EF4-FFF2-40B4-BE49-F238E27FC236}">
                <a16:creationId xmlns:a16="http://schemas.microsoft.com/office/drawing/2014/main" id="{06C4738F-09B9-5B84-B409-11E021516CC0}"/>
              </a:ext>
            </a:extLst>
          </p:cNvPr>
          <p:cNvCxnSpPr>
            <a:cxnSpLocks/>
          </p:cNvCxnSpPr>
          <p:nvPr>
            <p:custDataLst>
              <p:tags r:id="rId33"/>
            </p:custDataLst>
          </p:nvPr>
        </p:nvCxnSpPr>
        <p:spPr bwMode="auto">
          <a:xfrm flipV="1">
            <a:off x="10790238" y="1898650"/>
            <a:ext cx="0" cy="1258888"/>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5ADD302B-80D7-78FC-22F4-9CA307323B3E}"/>
              </a:ext>
            </a:extLst>
          </p:cNvPr>
          <p:cNvCxnSpPr/>
          <p:nvPr>
            <p:custDataLst>
              <p:tags r:id="rId34"/>
            </p:custDataLst>
          </p:nvPr>
        </p:nvCxnSpPr>
        <p:spPr bwMode="auto">
          <a:xfrm>
            <a:off x="9278938" y="3154363"/>
            <a:ext cx="1554163"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36CD26FD-5E40-1956-2373-EEA24EDF789F}"/>
              </a:ext>
            </a:extLst>
          </p:cNvPr>
          <p:cNvCxnSpPr/>
          <p:nvPr>
            <p:custDataLst>
              <p:tags r:id="rId35"/>
            </p:custDataLst>
          </p:nvPr>
        </p:nvCxnSpPr>
        <p:spPr bwMode="auto">
          <a:xfrm>
            <a:off x="10287000" y="1901825"/>
            <a:ext cx="546100"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2C663EBD-E330-1D17-756B-C4ECC9608600}"/>
              </a:ext>
            </a:extLst>
          </p:cNvPr>
          <p:cNvCxnSpPr/>
          <p:nvPr>
            <p:custDataLst>
              <p:tags r:id="rId36"/>
            </p:custDataLst>
          </p:nvPr>
        </p:nvCxnSpPr>
        <p:spPr bwMode="auto">
          <a:xfrm flipV="1">
            <a:off x="8996363" y="1436688"/>
            <a:ext cx="0" cy="14414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7FFB5A2F-D5C4-A75A-8D39-DF576BB512C0}"/>
              </a:ext>
            </a:extLst>
          </p:cNvPr>
          <p:cNvCxnSpPr/>
          <p:nvPr>
            <p:custDataLst>
              <p:tags r:id="rId37"/>
            </p:custDataLst>
          </p:nvPr>
        </p:nvCxnSpPr>
        <p:spPr bwMode="auto">
          <a:xfrm>
            <a:off x="10004425" y="1436688"/>
            <a:ext cx="0" cy="18891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932A4579-27B4-082C-F199-14CFE2F0DB6E}"/>
              </a:ext>
            </a:extLst>
          </p:cNvPr>
          <p:cNvCxnSpPr/>
          <p:nvPr>
            <p:custDataLst>
              <p:tags r:id="rId38"/>
            </p:custDataLst>
          </p:nvPr>
        </p:nvCxnSpPr>
        <p:spPr bwMode="auto">
          <a:xfrm>
            <a:off x="8996363" y="1436688"/>
            <a:ext cx="1008063"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4" name="Text Placeholder 2">
            <a:extLst>
              <a:ext uri="{FF2B5EF4-FFF2-40B4-BE49-F238E27FC236}">
                <a16:creationId xmlns:a16="http://schemas.microsoft.com/office/drawing/2014/main" id="{ACED0B49-C295-2185-C33A-3FB59064629D}"/>
              </a:ext>
            </a:extLst>
          </p:cNvPr>
          <p:cNvSpPr txBox="1">
            <a:spLocks/>
          </p:cNvSpPr>
          <p:nvPr>
            <p:custDataLst>
              <p:tags r:id="rId39"/>
            </p:custDataLst>
          </p:nvPr>
        </p:nvSpPr>
        <p:spPr bwMode="auto">
          <a:xfrm>
            <a:off x="8602663" y="4467225"/>
            <a:ext cx="787400" cy="638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C1C6058-A641-4219-975E-BE1482350AFE}" type="datetime'''Gree''''''dy A''''lg''or''''it''''h''m (''''A''verag''e)'''">
              <a:rPr lang="en-US" altLang="en-US" sz="1400" smtClean="0"/>
              <a:pPr/>
              <a:t>Greedy Algorithm (Average)</a:t>
            </a:fld>
            <a:endParaRPr lang="en-US" sz="1400" dirty="0"/>
          </a:p>
        </p:txBody>
      </p:sp>
      <p:sp>
        <p:nvSpPr>
          <p:cNvPr id="233" name="Text Placeholder 2">
            <a:extLst>
              <a:ext uri="{FF2B5EF4-FFF2-40B4-BE49-F238E27FC236}">
                <a16:creationId xmlns:a16="http://schemas.microsoft.com/office/drawing/2014/main" id="{691F7113-8F8C-ADBC-E97A-9704D7A13032}"/>
              </a:ext>
            </a:extLst>
          </p:cNvPr>
          <p:cNvSpPr txBox="1">
            <a:spLocks/>
          </p:cNvSpPr>
          <p:nvPr>
            <p:custDataLst>
              <p:tags r:id="rId40"/>
            </p:custDataLst>
          </p:nvPr>
        </p:nvSpPr>
        <p:spPr bwMode="auto">
          <a:xfrm>
            <a:off x="9529763" y="4467225"/>
            <a:ext cx="949325" cy="638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97357678-6385-4001-B40D-A3327BD6FE52}" type="datetime'''''''Pr''edic''t''ive P''rescri''''ption'' (Kern''e''''''l)'">
              <a:rPr lang="en-US" altLang="en-US" sz="1400" smtClean="0"/>
              <a:pPr/>
              <a:t>Predictive Prescription (Kernel)</a:t>
            </a:fld>
            <a:endParaRPr lang="en-US" sz="1400" dirty="0"/>
          </a:p>
        </p:txBody>
      </p:sp>
      <p:sp>
        <p:nvSpPr>
          <p:cNvPr id="235" name="Text Placeholder 2">
            <a:extLst>
              <a:ext uri="{FF2B5EF4-FFF2-40B4-BE49-F238E27FC236}">
                <a16:creationId xmlns:a16="http://schemas.microsoft.com/office/drawing/2014/main" id="{120BF77A-0C11-08DD-3C93-A42BB1098ECA}"/>
              </a:ext>
            </a:extLst>
          </p:cNvPr>
          <p:cNvSpPr txBox="1">
            <a:spLocks/>
          </p:cNvSpPr>
          <p:nvPr>
            <p:custDataLst>
              <p:tags r:id="rId41"/>
            </p:custDataLst>
          </p:nvPr>
        </p:nvSpPr>
        <p:spPr bwMode="auto">
          <a:xfrm>
            <a:off x="10361613" y="2419350"/>
            <a:ext cx="858838" cy="301625"/>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520792F-EDF7-42A5-B3A2-105691C22FF7}" type="datetime'''''''''''''''+9''''''''''9''''''''''''''''.''''8%'''''''''">
              <a:rPr lang="en-US" altLang="en-US" sz="1400" b="1" smtClean="0">
                <a:effectLst/>
              </a:rPr>
              <a:pPr/>
              <a:t>+99.8%</a:t>
            </a:fld>
            <a:endParaRPr lang="en-US" sz="1400" b="1" dirty="0"/>
          </a:p>
        </p:txBody>
      </p:sp>
      <p:sp>
        <p:nvSpPr>
          <p:cNvPr id="236" name="Text Placeholder 2">
            <a:extLst>
              <a:ext uri="{FF2B5EF4-FFF2-40B4-BE49-F238E27FC236}">
                <a16:creationId xmlns:a16="http://schemas.microsoft.com/office/drawing/2014/main" id="{20D15CBD-4436-4DE7-EECB-EE68C8119406}"/>
              </a:ext>
            </a:extLst>
          </p:cNvPr>
          <p:cNvSpPr txBox="1">
            <a:spLocks/>
          </p:cNvSpPr>
          <p:nvPr>
            <p:custDataLst>
              <p:tags r:id="rId42"/>
            </p:custDataLst>
          </p:nvPr>
        </p:nvSpPr>
        <p:spPr bwMode="auto">
          <a:xfrm>
            <a:off x="9218613" y="1285875"/>
            <a:ext cx="563563" cy="301625"/>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5502756-2616-44FE-860C-089F7CE64585}" type="datetime'+''''''''''''''''''''''5''''''''''9''''''''''6'''''''''''''''">
              <a:rPr lang="en-US" altLang="en-US" sz="1400" b="1" smtClean="0">
                <a:effectLst/>
              </a:rPr>
              <a:pPr/>
              <a:t>+596</a:t>
            </a:fld>
            <a:endParaRPr lang="en-US" sz="1400" b="1" dirty="0"/>
          </a:p>
        </p:txBody>
      </p:sp>
      <p:sp>
        <p:nvSpPr>
          <p:cNvPr id="272" name="TextBox 271">
            <a:extLst>
              <a:ext uri="{FF2B5EF4-FFF2-40B4-BE49-F238E27FC236}">
                <a16:creationId xmlns:a16="http://schemas.microsoft.com/office/drawing/2014/main" id="{F1F36A29-BE3D-ABD2-1D0C-7BFA99FBCF2B}"/>
              </a:ext>
            </a:extLst>
          </p:cNvPr>
          <p:cNvSpPr txBox="1"/>
          <p:nvPr/>
        </p:nvSpPr>
        <p:spPr>
          <a:xfrm>
            <a:off x="881887" y="5267523"/>
            <a:ext cx="2953053" cy="954107"/>
          </a:xfrm>
          <a:prstGeom prst="rect">
            <a:avLst/>
          </a:prstGeom>
          <a:noFill/>
        </p:spPr>
        <p:txBody>
          <a:bodyPr wrap="none" lIns="91440" tIns="45720" rIns="91440" bIns="45720" rtlCol="0" anchor="t">
            <a:spAutoFit/>
          </a:bodyPr>
          <a:lstStyle/>
          <a:p>
            <a:pPr algn="ctr"/>
            <a:r>
              <a:rPr lang="en-US" sz="2400" b="1" dirty="0"/>
              <a:t>$ Profit</a:t>
            </a:r>
            <a:r>
              <a:rPr lang="zh-CN" altLang="en-US" sz="2400" b="1" dirty="0"/>
              <a:t> </a:t>
            </a:r>
            <a:r>
              <a:rPr lang="en-US" altLang="zh-CN" sz="2400" b="1" dirty="0"/>
              <a:t>Generated</a:t>
            </a:r>
            <a:endParaRPr lang="en-US" sz="2400" b="1" dirty="0"/>
          </a:p>
          <a:p>
            <a:pPr algn="ctr"/>
            <a:r>
              <a:rPr lang="en-US" sz="3200" b="1" dirty="0">
                <a:solidFill>
                  <a:srgbClr val="C00000"/>
                </a:solidFill>
                <a:latin typeface="Roboto" panose="02000000000000000000" pitchFamily="2" charset="0"/>
              </a:rPr>
              <a:t>X</a:t>
            </a:r>
            <a:r>
              <a:rPr lang="en-US" sz="3200" b="1" dirty="0">
                <a:solidFill>
                  <a:srgbClr val="C00000"/>
                </a:solidFill>
              </a:rPr>
              <a:t> 3</a:t>
            </a:r>
          </a:p>
        </p:txBody>
      </p:sp>
      <p:sp>
        <p:nvSpPr>
          <p:cNvPr id="273" name="TextBox 272">
            <a:extLst>
              <a:ext uri="{FF2B5EF4-FFF2-40B4-BE49-F238E27FC236}">
                <a16:creationId xmlns:a16="http://schemas.microsoft.com/office/drawing/2014/main" id="{9D78AFEF-A4F9-12E3-EC1C-5B54418EB183}"/>
              </a:ext>
            </a:extLst>
          </p:cNvPr>
          <p:cNvSpPr txBox="1"/>
          <p:nvPr/>
        </p:nvSpPr>
        <p:spPr>
          <a:xfrm>
            <a:off x="4637776" y="5267523"/>
            <a:ext cx="2779928" cy="954107"/>
          </a:xfrm>
          <a:prstGeom prst="rect">
            <a:avLst/>
          </a:prstGeom>
          <a:noFill/>
        </p:spPr>
        <p:txBody>
          <a:bodyPr wrap="none" lIns="91440" tIns="45720" rIns="91440" bIns="45720" rtlCol="0" anchor="t">
            <a:spAutoFit/>
          </a:bodyPr>
          <a:lstStyle/>
          <a:p>
            <a:pPr algn="ctr"/>
            <a:r>
              <a:rPr lang="en-US" sz="2400" b="1" dirty="0"/>
              <a:t>$ Budget </a:t>
            </a:r>
            <a:r>
              <a:rPr lang="en-US" altLang="zh-CN" sz="2400" b="1" dirty="0"/>
              <a:t>Utilized</a:t>
            </a:r>
            <a:endParaRPr lang="en-US" sz="2400" b="1" dirty="0"/>
          </a:p>
          <a:p>
            <a:pPr algn="ctr"/>
            <a:r>
              <a:rPr lang="en-US" sz="3200" b="1" dirty="0">
                <a:solidFill>
                  <a:srgbClr val="031C40"/>
                </a:solidFill>
              </a:rPr>
              <a:t>X 2</a:t>
            </a:r>
          </a:p>
        </p:txBody>
      </p:sp>
      <p:sp>
        <p:nvSpPr>
          <p:cNvPr id="274" name="TextBox 273">
            <a:extLst>
              <a:ext uri="{FF2B5EF4-FFF2-40B4-BE49-F238E27FC236}">
                <a16:creationId xmlns:a16="http://schemas.microsoft.com/office/drawing/2014/main" id="{D866B5A9-93E2-E781-B26B-FE3151E67C1C}"/>
              </a:ext>
            </a:extLst>
          </p:cNvPr>
          <p:cNvSpPr txBox="1"/>
          <p:nvPr/>
        </p:nvSpPr>
        <p:spPr>
          <a:xfrm>
            <a:off x="7960169" y="5267523"/>
            <a:ext cx="3264035" cy="954107"/>
          </a:xfrm>
          <a:prstGeom prst="rect">
            <a:avLst/>
          </a:prstGeom>
          <a:noFill/>
        </p:spPr>
        <p:txBody>
          <a:bodyPr wrap="none" lIns="91440" tIns="45720" rIns="91440" bIns="45720" rtlCol="0" anchor="t">
            <a:spAutoFit/>
          </a:bodyPr>
          <a:lstStyle/>
          <a:p>
            <a:pPr algn="ctr"/>
            <a:r>
              <a:rPr lang="en-US" sz="2400" b="1" dirty="0"/>
              <a:t># Customers Served</a:t>
            </a:r>
            <a:endParaRPr lang="en-US" altLang="zh-CN" sz="2400" b="1" dirty="0">
              <a:cs typeface="Arial"/>
            </a:endParaRPr>
          </a:p>
          <a:p>
            <a:pPr algn="ctr"/>
            <a:r>
              <a:rPr lang="en-US" sz="3200" b="1" dirty="0">
                <a:solidFill>
                  <a:srgbClr val="017770"/>
                </a:solidFill>
              </a:rPr>
              <a:t>X 2</a:t>
            </a:r>
          </a:p>
        </p:txBody>
      </p:sp>
    </p:spTree>
    <p:extLst>
      <p:ext uri="{BB962C8B-B14F-4D97-AF65-F5344CB8AC3E}">
        <p14:creationId xmlns:p14="http://schemas.microsoft.com/office/powerpoint/2010/main" val="200673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2F337EF-3A19-1BD5-90A9-D6021FF83E72}"/>
              </a:ext>
            </a:extLst>
          </p:cNvPr>
          <p:cNvGraphicFramePr>
            <a:graphicFrameLocks noChangeAspect="1"/>
          </p:cNvGraphicFramePr>
          <p:nvPr>
            <p:custDataLst>
              <p:tags r:id="rId1"/>
            </p:custDataLst>
            <p:extLst>
              <p:ext uri="{D42A27DB-BD31-4B8C-83A1-F6EECF244321}">
                <p14:modId xmlns:p14="http://schemas.microsoft.com/office/powerpoint/2010/main" val="10514183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think-cell data - do not delete" hidden="1">
                        <a:extLst>
                          <a:ext uri="{FF2B5EF4-FFF2-40B4-BE49-F238E27FC236}">
                            <a16:creationId xmlns:a16="http://schemas.microsoft.com/office/drawing/2014/main" id="{F2F337EF-3A19-1BD5-90A9-D6021FF83E7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10" name="Picture Placeholder 9" descr="A person standing next to a bag of money&#10;&#10;Description automatically generated">
            <a:extLst>
              <a:ext uri="{FF2B5EF4-FFF2-40B4-BE49-F238E27FC236}">
                <a16:creationId xmlns:a16="http://schemas.microsoft.com/office/drawing/2014/main" id="{C09459E7-05C6-4B73-7B7C-342D64D0E6A0}"/>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2843" r="2843"/>
          <a:stretch>
            <a:fillRect/>
          </a:stretch>
        </p:blipFill>
        <p:spPr/>
      </p:pic>
      <p:sp>
        <p:nvSpPr>
          <p:cNvPr id="2" name="Footer Placeholder 1">
            <a:extLst>
              <a:ext uri="{FF2B5EF4-FFF2-40B4-BE49-F238E27FC236}">
                <a16:creationId xmlns:a16="http://schemas.microsoft.com/office/drawing/2014/main" id="{72DA054E-088C-B7C3-2249-139C1CFA2839}"/>
              </a:ext>
            </a:extLst>
          </p:cNvPr>
          <p:cNvSpPr>
            <a:spLocks noGrp="1"/>
          </p:cNvSpPr>
          <p:nvPr>
            <p:ph type="ftr" sz="quarter" idx="15"/>
          </p:nvPr>
        </p:nvSpPr>
        <p:spPr/>
        <p:txBody>
          <a:bodyPr/>
          <a:lstStyle/>
          <a:p>
            <a:endParaRPr lang="en-GB" dirty="0"/>
          </a:p>
        </p:txBody>
      </p:sp>
      <p:sp>
        <p:nvSpPr>
          <p:cNvPr id="3" name="Slide Number Placeholder 2">
            <a:extLst>
              <a:ext uri="{FF2B5EF4-FFF2-40B4-BE49-F238E27FC236}">
                <a16:creationId xmlns:a16="http://schemas.microsoft.com/office/drawing/2014/main" id="{18900EDF-D099-0C48-7DDB-73F4398C508C}"/>
              </a:ext>
            </a:extLst>
          </p:cNvPr>
          <p:cNvSpPr>
            <a:spLocks noGrp="1"/>
          </p:cNvSpPr>
          <p:nvPr>
            <p:ph type="sldNum" sz="quarter" idx="16"/>
          </p:nvPr>
        </p:nvSpPr>
        <p:spPr/>
        <p:txBody>
          <a:bodyPr/>
          <a:lstStyle/>
          <a:p>
            <a:fld id="{3A74F2AC-1E9A-41D4-8B35-A069FB343260}" type="slidenum">
              <a:rPr lang="en-GB" smtClean="0"/>
              <a:pPr/>
              <a:t>12</a:t>
            </a:fld>
            <a:endParaRPr lang="en-GB"/>
          </a:p>
        </p:txBody>
      </p:sp>
      <p:sp>
        <p:nvSpPr>
          <p:cNvPr id="11" name="Rectangle 10">
            <a:extLst>
              <a:ext uri="{FF2B5EF4-FFF2-40B4-BE49-F238E27FC236}">
                <a16:creationId xmlns:a16="http://schemas.microsoft.com/office/drawing/2014/main" id="{FF633854-C965-8506-406B-3A1390923823}"/>
              </a:ext>
            </a:extLst>
          </p:cNvPr>
          <p:cNvSpPr/>
          <p:nvPr/>
        </p:nvSpPr>
        <p:spPr>
          <a:xfrm>
            <a:off x="-342900" y="-228600"/>
            <a:ext cx="12796157" cy="7445829"/>
          </a:xfrm>
          <a:prstGeom prst="rect">
            <a:avLst/>
          </a:prstGeom>
          <a:solidFill>
            <a:srgbClr val="000000">
              <a:alpha val="65177"/>
            </a:srgbClr>
          </a:solidFill>
          <a:ln>
            <a:noFill/>
          </a:ln>
          <a:effectLst>
            <a:softEdge rad="126791"/>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itle 3">
            <a:extLst>
              <a:ext uri="{FF2B5EF4-FFF2-40B4-BE49-F238E27FC236}">
                <a16:creationId xmlns:a16="http://schemas.microsoft.com/office/drawing/2014/main" id="{D89870FB-4E2E-1903-35DA-C828E9990B75}"/>
              </a:ext>
            </a:extLst>
          </p:cNvPr>
          <p:cNvSpPr txBox="1">
            <a:spLocks/>
          </p:cNvSpPr>
          <p:nvPr/>
        </p:nvSpPr>
        <p:spPr>
          <a:xfrm>
            <a:off x="520547" y="2663400"/>
            <a:ext cx="11310257" cy="1531200"/>
          </a:xfrm>
          <a:prstGeom prst="rect">
            <a:avLst/>
          </a:prstGeom>
        </p:spPr>
        <p:txBody>
          <a:bodyPr vert="horz">
            <a:noAutofit/>
          </a:bodyPr>
          <a:lstStyle>
            <a:lvl1pPr algn="l" defTabSz="914400" rtl="0" eaLnBrk="1" latinLnBrk="0" hangingPunct="1">
              <a:lnSpc>
                <a:spcPct val="100000"/>
              </a:lnSpc>
              <a:spcBef>
                <a:spcPct val="0"/>
              </a:spcBef>
              <a:buNone/>
              <a:defRPr sz="2200" b="1" kern="1200" cap="none" baseline="0">
                <a:solidFill>
                  <a:schemeClr val="tx1"/>
                </a:solidFill>
                <a:latin typeface="+mj-lt"/>
                <a:ea typeface="+mj-ea"/>
                <a:cs typeface="+mj-cs"/>
              </a:defRPr>
            </a:lvl1pPr>
          </a:lstStyle>
          <a:p>
            <a:pPr algn="ctr"/>
            <a:r>
              <a:rPr lang="en-US" altLang="zh-CN" sz="7200" dirty="0">
                <a:solidFill>
                  <a:schemeClr val="bg1"/>
                </a:solidFill>
              </a:rPr>
              <a:t>THANK</a:t>
            </a:r>
            <a:r>
              <a:rPr lang="zh-CN" altLang="en-US" sz="7200" dirty="0">
                <a:solidFill>
                  <a:schemeClr val="bg1"/>
                </a:solidFill>
              </a:rPr>
              <a:t> </a:t>
            </a:r>
            <a:r>
              <a:rPr lang="en-US" altLang="zh-CN" sz="7200" dirty="0">
                <a:solidFill>
                  <a:schemeClr val="bg1"/>
                </a:solidFill>
              </a:rPr>
              <a:t>YOU!</a:t>
            </a:r>
            <a:endParaRPr lang="en-GB" sz="7200" dirty="0">
              <a:solidFill>
                <a:schemeClr val="bg1"/>
              </a:solidFill>
            </a:endParaRPr>
          </a:p>
        </p:txBody>
      </p:sp>
      <p:pic>
        <p:nvPicPr>
          <p:cNvPr id="13" name="Picture 12">
            <a:extLst>
              <a:ext uri="{FF2B5EF4-FFF2-40B4-BE49-F238E27FC236}">
                <a16:creationId xmlns:a16="http://schemas.microsoft.com/office/drawing/2014/main" id="{9E5F6098-A059-C6BE-6D39-B04229721207}"/>
              </a:ext>
            </a:extLst>
          </p:cNvPr>
          <p:cNvPicPr>
            <a:picLocks noChangeAspect="1"/>
          </p:cNvPicPr>
          <p:nvPr/>
        </p:nvPicPr>
        <p:blipFill>
          <a:blip r:embed="rId6"/>
          <a:stretch>
            <a:fillRect/>
          </a:stretch>
        </p:blipFill>
        <p:spPr>
          <a:xfrm>
            <a:off x="10522527" y="6118859"/>
            <a:ext cx="983672" cy="573779"/>
          </a:xfrm>
          <a:prstGeom prst="rect">
            <a:avLst/>
          </a:prstGeom>
        </p:spPr>
      </p:pic>
    </p:spTree>
    <p:extLst>
      <p:ext uri="{BB962C8B-B14F-4D97-AF65-F5344CB8AC3E}">
        <p14:creationId xmlns:p14="http://schemas.microsoft.com/office/powerpoint/2010/main" val="729292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99241DF-F9C8-A85E-1F68-CFECC82FA8D3}"/>
              </a:ext>
            </a:extLst>
          </p:cNvPr>
          <p:cNvGraphicFramePr>
            <a:graphicFrameLocks noChangeAspect="1"/>
          </p:cNvGraphicFramePr>
          <p:nvPr>
            <p:custDataLst>
              <p:tags r:id="rId1"/>
            </p:custDataLst>
            <p:extLst>
              <p:ext uri="{D42A27DB-BD31-4B8C-83A1-F6EECF244321}">
                <p14:modId xmlns:p14="http://schemas.microsoft.com/office/powerpoint/2010/main" val="40236353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E99241DF-F9C8-A85E-1F68-CFECC82FA8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32CE21FE-AF80-A578-84CE-1556F88D1F80}"/>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B77ED087-DDDF-DEBF-59C6-DCE8180962E7}"/>
              </a:ext>
            </a:extLst>
          </p:cNvPr>
          <p:cNvSpPr>
            <a:spLocks noGrp="1"/>
          </p:cNvSpPr>
          <p:nvPr>
            <p:ph type="sldNum" sz="quarter" idx="11"/>
          </p:nvPr>
        </p:nvSpPr>
        <p:spPr/>
        <p:txBody>
          <a:bodyPr/>
          <a:lstStyle/>
          <a:p>
            <a:fld id="{3A74F2AC-1E9A-41D4-8B35-A069FB343260}" type="slidenum">
              <a:rPr lang="en-GB" smtClean="0"/>
              <a:pPr/>
              <a:t>13</a:t>
            </a:fld>
            <a:endParaRPr lang="en-GB"/>
          </a:p>
        </p:txBody>
      </p:sp>
      <p:sp>
        <p:nvSpPr>
          <p:cNvPr id="4" name="Title 3">
            <a:extLst>
              <a:ext uri="{FF2B5EF4-FFF2-40B4-BE49-F238E27FC236}">
                <a16:creationId xmlns:a16="http://schemas.microsoft.com/office/drawing/2014/main" id="{635E6C4F-C15B-1864-8B11-103E07EF51D8}"/>
              </a:ext>
            </a:extLst>
          </p:cNvPr>
          <p:cNvSpPr>
            <a:spLocks noGrp="1"/>
          </p:cNvSpPr>
          <p:nvPr>
            <p:ph type="title"/>
          </p:nvPr>
        </p:nvSpPr>
        <p:spPr/>
        <p:txBody>
          <a:bodyPr vert="horz"/>
          <a:lstStyle/>
          <a:p>
            <a:r>
              <a:rPr lang="en-US" altLang="zh-CN" dirty="0" err="1">
                <a:solidFill>
                  <a:schemeClr val="accent2"/>
                </a:solidFill>
              </a:rPr>
              <a:t>referenceS</a:t>
            </a:r>
            <a:endParaRPr lang="en-US" dirty="0" err="1">
              <a:solidFill>
                <a:schemeClr val="accent2"/>
              </a:solidFill>
            </a:endParaRPr>
          </a:p>
        </p:txBody>
      </p:sp>
      <p:sp>
        <p:nvSpPr>
          <p:cNvPr id="6" name="TextBox 5">
            <a:extLst>
              <a:ext uri="{FF2B5EF4-FFF2-40B4-BE49-F238E27FC236}">
                <a16:creationId xmlns:a16="http://schemas.microsoft.com/office/drawing/2014/main" id="{F64077B8-C9DF-C9EC-9617-B7C564D175F6}"/>
              </a:ext>
            </a:extLst>
          </p:cNvPr>
          <p:cNvSpPr txBox="1"/>
          <p:nvPr/>
        </p:nvSpPr>
        <p:spPr>
          <a:xfrm>
            <a:off x="684210" y="1801574"/>
            <a:ext cx="10567369" cy="3477875"/>
          </a:xfrm>
          <a:prstGeom prst="rect">
            <a:avLst/>
          </a:prstGeom>
          <a:noFill/>
        </p:spPr>
        <p:txBody>
          <a:bodyPr wrap="square" rtlCol="0">
            <a:spAutoFit/>
          </a:bodyPr>
          <a:lstStyle/>
          <a:p>
            <a:pPr marL="342900" indent="-342900">
              <a:buFont typeface="Wingdings" pitchFamily="2" charset="2"/>
              <a:buChar char="q"/>
            </a:pPr>
            <a:r>
              <a:rPr lang="en-US" altLang="zh-CN" sz="2000" dirty="0">
                <a:solidFill>
                  <a:srgbClr val="000000"/>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Bertsimas, Dimitris, and Jack Dunn. "Optimal classification trees." Machine Learning 106 (2017): 1039-1082.</a:t>
            </a:r>
          </a:p>
          <a:p>
            <a:pPr marL="342900" indent="-342900">
              <a:buFont typeface="Wingdings" pitchFamily="2" charset="2"/>
              <a:buChar char="q"/>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itchFamily="2" charset="2"/>
              <a:buChar char="q"/>
            </a:pPr>
            <a:r>
              <a:rPr lang="en-US" altLang="zh-CN" sz="2000" dirty="0">
                <a:solidFill>
                  <a:srgbClr val="000000"/>
                </a:solidFill>
                <a:latin typeface="Times New Roman" panose="02020603050405020304" pitchFamily="18" charset="0"/>
                <a:cs typeface="Times New Roman" panose="02020603050405020304" pitchFamily="18" charset="0"/>
              </a:rPr>
              <a:t>[2]</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Bertsimas, Dimitris, and Nathan Kallus. "From predictive to prescriptive analytics." Management Science 66.3 (2020): 1025-1044.</a:t>
            </a:r>
          </a:p>
          <a:p>
            <a:pPr marL="342900" indent="-342900">
              <a:buFont typeface="Wingdings" pitchFamily="2" charset="2"/>
              <a:buChar char="q"/>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itchFamily="2" charset="2"/>
              <a:buChar char="q"/>
            </a:pPr>
            <a:r>
              <a:rPr lang="en-US" altLang="zh-CN" sz="2000" dirty="0">
                <a:solidFill>
                  <a:srgbClr val="000000"/>
                </a:solidFill>
                <a:latin typeface="Times New Roman" panose="02020603050405020304" pitchFamily="18" charset="0"/>
                <a:cs typeface="Times New Roman" panose="02020603050405020304" pitchFamily="18" charset="0"/>
              </a:rPr>
              <a:t>[3]</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Bertsimas, Dimitris, and Nihal </a:t>
            </a:r>
            <a:r>
              <a:rPr lang="en-US" sz="2000" dirty="0" err="1">
                <a:solidFill>
                  <a:srgbClr val="000000"/>
                </a:solidFill>
                <a:latin typeface="Times New Roman" panose="02020603050405020304" pitchFamily="18" charset="0"/>
                <a:cs typeface="Times New Roman" panose="02020603050405020304" pitchFamily="18" charset="0"/>
              </a:rPr>
              <a:t>Koduri</a:t>
            </a:r>
            <a:r>
              <a:rPr lang="en-US" sz="2000" dirty="0">
                <a:solidFill>
                  <a:srgbClr val="000000"/>
                </a:solidFill>
                <a:latin typeface="Times New Roman" panose="02020603050405020304" pitchFamily="18" charset="0"/>
                <a:cs typeface="Times New Roman" panose="02020603050405020304" pitchFamily="18" charset="0"/>
              </a:rPr>
              <a:t>. "Data-driven optimization: A reproducing kernel Hilbert space approach." Operations Research 70.1 (2022): 454-471.</a:t>
            </a:r>
          </a:p>
          <a:p>
            <a:pPr marL="342900" indent="-342900">
              <a:buFont typeface="Wingdings" pitchFamily="2" charset="2"/>
              <a:buChar char="q"/>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itchFamily="2" charset="2"/>
              <a:buChar char="q"/>
            </a:pPr>
            <a:r>
              <a:rPr lang="en-US" altLang="zh-CN" sz="2000" dirty="0">
                <a:solidFill>
                  <a:srgbClr val="000000"/>
                </a:solidFill>
                <a:latin typeface="Times New Roman" panose="02020603050405020304" pitchFamily="18" charset="0"/>
                <a:cs typeface="Times New Roman" panose="02020603050405020304" pitchFamily="18" charset="0"/>
              </a:rPr>
              <a:t>[4]</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Bertsimas, Dimitris, and Kimberly Villalobos Carballo. "Multistage Stochastic Optimization via Kernels." </a:t>
            </a:r>
            <a:r>
              <a:rPr lang="en-US" sz="2000" dirty="0" err="1">
                <a:solidFill>
                  <a:srgbClr val="000000"/>
                </a:solidFill>
                <a:latin typeface="Times New Roman" panose="02020603050405020304" pitchFamily="18" charset="0"/>
                <a:cs typeface="Times New Roman" panose="02020603050405020304" pitchFamily="18" charset="0"/>
              </a:rPr>
              <a:t>arXiv</a:t>
            </a:r>
            <a:r>
              <a:rPr lang="en-US" sz="2000" dirty="0">
                <a:solidFill>
                  <a:srgbClr val="000000"/>
                </a:solidFill>
                <a:latin typeface="Times New Roman" panose="02020603050405020304" pitchFamily="18" charset="0"/>
                <a:cs typeface="Times New Roman" panose="02020603050405020304" pitchFamily="18" charset="0"/>
              </a:rPr>
              <a:t> preprint arXiv:2303.06515 (2023).</a:t>
            </a:r>
          </a:p>
        </p:txBody>
      </p:sp>
    </p:spTree>
    <p:extLst>
      <p:ext uri="{BB962C8B-B14F-4D97-AF65-F5344CB8AC3E}">
        <p14:creationId xmlns:p14="http://schemas.microsoft.com/office/powerpoint/2010/main" val="3049890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5CBE4A4-7BEA-450E-D282-E9516E1ECD4B}"/>
              </a:ext>
            </a:extLst>
          </p:cNvPr>
          <p:cNvGraphicFramePr>
            <a:graphicFrameLocks noChangeAspect="1"/>
          </p:cNvGraphicFramePr>
          <p:nvPr>
            <p:custDataLst>
              <p:tags r:id="rId1"/>
            </p:custDataLst>
            <p:extLst>
              <p:ext uri="{D42A27DB-BD31-4B8C-83A1-F6EECF244321}">
                <p14:modId xmlns:p14="http://schemas.microsoft.com/office/powerpoint/2010/main" val="40848486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5CBE4A4-7BEA-450E-D282-E9516E1ECD4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577B7C83-C50A-DC3E-0480-01956028B391}"/>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897F0A5A-B7E4-FA20-AA61-DD37B022DBED}"/>
              </a:ext>
            </a:extLst>
          </p:cNvPr>
          <p:cNvSpPr>
            <a:spLocks noGrp="1"/>
          </p:cNvSpPr>
          <p:nvPr>
            <p:ph type="sldNum" sz="quarter" idx="11"/>
          </p:nvPr>
        </p:nvSpPr>
        <p:spPr/>
        <p:txBody>
          <a:bodyPr/>
          <a:lstStyle/>
          <a:p>
            <a:fld id="{3A74F2AC-1E9A-41D4-8B35-A069FB343260}" type="slidenum">
              <a:rPr lang="en-GB" smtClean="0"/>
              <a:pPr/>
              <a:t>14</a:t>
            </a:fld>
            <a:endParaRPr lang="en-GB"/>
          </a:p>
        </p:txBody>
      </p:sp>
      <p:sp>
        <p:nvSpPr>
          <p:cNvPr id="4" name="Title 3">
            <a:extLst>
              <a:ext uri="{FF2B5EF4-FFF2-40B4-BE49-F238E27FC236}">
                <a16:creationId xmlns:a16="http://schemas.microsoft.com/office/drawing/2014/main" id="{52330F3C-F212-E49A-1ED0-0F21EAE07C32}"/>
              </a:ext>
            </a:extLst>
          </p:cNvPr>
          <p:cNvSpPr>
            <a:spLocks noGrp="1"/>
          </p:cNvSpPr>
          <p:nvPr>
            <p:ph type="title"/>
          </p:nvPr>
        </p:nvSpPr>
        <p:spPr>
          <a:xfrm>
            <a:off x="685800" y="303166"/>
            <a:ext cx="10420815" cy="1134949"/>
          </a:xfrm>
        </p:spPr>
        <p:txBody>
          <a:bodyPr vert="horz"/>
          <a:lstStyle/>
          <a:p>
            <a:r>
              <a:rPr lang="en-US" dirty="0">
                <a:solidFill>
                  <a:schemeClr val="accent2"/>
                </a:solidFill>
              </a:rPr>
              <a:t>Appendix</a:t>
            </a:r>
            <a:r>
              <a:rPr lang="zh-CN" altLang="en-US" dirty="0">
                <a:solidFill>
                  <a:schemeClr val="accent2"/>
                </a:solidFill>
              </a:rPr>
              <a:t> </a:t>
            </a:r>
            <a:r>
              <a:rPr lang="en-US" altLang="zh-CN" dirty="0">
                <a:solidFill>
                  <a:schemeClr val="accent2"/>
                </a:solidFill>
              </a:rPr>
              <a:t>1</a:t>
            </a:r>
            <a:r>
              <a:rPr lang="zh-CN" altLang="en-US" dirty="0">
                <a:solidFill>
                  <a:schemeClr val="accent2"/>
                </a:solidFill>
              </a:rPr>
              <a:t> </a:t>
            </a:r>
            <a:r>
              <a:rPr lang="en-US" altLang="zh-CN" dirty="0"/>
              <a:t>| Objective functions</a:t>
            </a:r>
            <a:endParaRPr lang="en-US" dirty="0"/>
          </a:p>
        </p:txBody>
      </p:sp>
      <p:pic>
        <p:nvPicPr>
          <p:cNvPr id="10" name="Picture 9" descr="A group of math equations&#10;&#10;Description automatically generated">
            <a:extLst>
              <a:ext uri="{FF2B5EF4-FFF2-40B4-BE49-F238E27FC236}">
                <a16:creationId xmlns:a16="http://schemas.microsoft.com/office/drawing/2014/main" id="{0C7D681D-D839-237B-8E99-3B8A57AC1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601" y="1438115"/>
            <a:ext cx="9646797" cy="4356119"/>
          </a:xfrm>
          <a:prstGeom prst="rect">
            <a:avLst/>
          </a:prstGeom>
        </p:spPr>
      </p:pic>
    </p:spTree>
    <p:extLst>
      <p:ext uri="{BB962C8B-B14F-4D97-AF65-F5344CB8AC3E}">
        <p14:creationId xmlns:p14="http://schemas.microsoft.com/office/powerpoint/2010/main" val="647652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5CBE4A4-7BEA-450E-D282-E9516E1ECD4B}"/>
              </a:ext>
            </a:extLst>
          </p:cNvPr>
          <p:cNvGraphicFramePr>
            <a:graphicFrameLocks noChangeAspect="1"/>
          </p:cNvGraphicFramePr>
          <p:nvPr>
            <p:custDataLst>
              <p:tags r:id="rId1"/>
            </p:custDataLst>
            <p:extLst>
              <p:ext uri="{D42A27DB-BD31-4B8C-83A1-F6EECF244321}">
                <p14:modId xmlns:p14="http://schemas.microsoft.com/office/powerpoint/2010/main" val="36463622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5CBE4A4-7BEA-450E-D282-E9516E1ECD4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577B7C83-C50A-DC3E-0480-01956028B391}"/>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897F0A5A-B7E4-FA20-AA61-DD37B022DBED}"/>
              </a:ext>
            </a:extLst>
          </p:cNvPr>
          <p:cNvSpPr>
            <a:spLocks noGrp="1"/>
          </p:cNvSpPr>
          <p:nvPr>
            <p:ph type="sldNum" sz="quarter" idx="11"/>
          </p:nvPr>
        </p:nvSpPr>
        <p:spPr/>
        <p:txBody>
          <a:bodyPr/>
          <a:lstStyle/>
          <a:p>
            <a:fld id="{3A74F2AC-1E9A-41D4-8B35-A069FB343260}" type="slidenum">
              <a:rPr lang="en-GB" smtClean="0"/>
              <a:pPr/>
              <a:t>15</a:t>
            </a:fld>
            <a:endParaRPr lang="en-GB"/>
          </a:p>
        </p:txBody>
      </p:sp>
      <p:sp>
        <p:nvSpPr>
          <p:cNvPr id="4" name="Title 3">
            <a:extLst>
              <a:ext uri="{FF2B5EF4-FFF2-40B4-BE49-F238E27FC236}">
                <a16:creationId xmlns:a16="http://schemas.microsoft.com/office/drawing/2014/main" id="{52330F3C-F212-E49A-1ED0-0F21EAE07C32}"/>
              </a:ext>
            </a:extLst>
          </p:cNvPr>
          <p:cNvSpPr>
            <a:spLocks noGrp="1"/>
          </p:cNvSpPr>
          <p:nvPr>
            <p:ph type="title"/>
          </p:nvPr>
        </p:nvSpPr>
        <p:spPr/>
        <p:txBody>
          <a:bodyPr vert="horz"/>
          <a:lstStyle/>
          <a:p>
            <a:r>
              <a:rPr lang="en-US" dirty="0">
                <a:solidFill>
                  <a:schemeClr val="accent2"/>
                </a:solidFill>
              </a:rPr>
              <a:t>Appendix</a:t>
            </a:r>
            <a:r>
              <a:rPr lang="zh-CN" altLang="en-US" dirty="0">
                <a:solidFill>
                  <a:schemeClr val="accent2"/>
                </a:solidFill>
              </a:rPr>
              <a:t> </a:t>
            </a:r>
            <a:r>
              <a:rPr lang="en-US" altLang="zh-CN" dirty="0">
                <a:solidFill>
                  <a:schemeClr val="accent2"/>
                </a:solidFill>
              </a:rPr>
              <a:t>2</a:t>
            </a:r>
            <a:r>
              <a:rPr lang="zh-CN" altLang="en-US" dirty="0">
                <a:solidFill>
                  <a:schemeClr val="accent2"/>
                </a:solidFill>
              </a:rPr>
              <a:t> </a:t>
            </a:r>
            <a:r>
              <a:rPr lang="en-US" altLang="zh-CN" dirty="0"/>
              <a:t>|</a:t>
            </a:r>
            <a:r>
              <a:rPr lang="zh-CN" altLang="en-US" dirty="0"/>
              <a:t> </a:t>
            </a:r>
            <a:r>
              <a:rPr lang="en-US" altLang="zh-CN" dirty="0"/>
              <a:t>Data</a:t>
            </a:r>
            <a:r>
              <a:rPr lang="zh-CN" altLang="en-US" dirty="0"/>
              <a:t> </a:t>
            </a:r>
            <a:r>
              <a:rPr lang="en-US" altLang="zh-CN" dirty="0"/>
              <a:t>structure</a:t>
            </a:r>
            <a:endParaRPr lang="en-US" dirty="0"/>
          </a:p>
        </p:txBody>
      </p:sp>
      <p:pic>
        <p:nvPicPr>
          <p:cNvPr id="8" name="Picture 7" descr="A table of information with text&#10;&#10;Description automatically generated">
            <a:extLst>
              <a:ext uri="{FF2B5EF4-FFF2-40B4-BE49-F238E27FC236}">
                <a16:creationId xmlns:a16="http://schemas.microsoft.com/office/drawing/2014/main" id="{6C824365-EC4C-8E5B-9E41-D4B4BB1E8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3641" y="1182029"/>
            <a:ext cx="8004717" cy="4855733"/>
          </a:xfrm>
          <a:prstGeom prst="rect">
            <a:avLst/>
          </a:prstGeom>
        </p:spPr>
      </p:pic>
    </p:spTree>
    <p:extLst>
      <p:ext uri="{BB962C8B-B14F-4D97-AF65-F5344CB8AC3E}">
        <p14:creationId xmlns:p14="http://schemas.microsoft.com/office/powerpoint/2010/main" val="2397070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5CBE4A4-7BEA-450E-D282-E9516E1ECD4B}"/>
              </a:ext>
            </a:extLst>
          </p:cNvPr>
          <p:cNvGraphicFramePr>
            <a:graphicFrameLocks noChangeAspect="1"/>
          </p:cNvGraphicFramePr>
          <p:nvPr>
            <p:custDataLst>
              <p:tags r:id="rId1"/>
            </p:custDataLst>
            <p:extLst>
              <p:ext uri="{D42A27DB-BD31-4B8C-83A1-F6EECF244321}">
                <p14:modId xmlns:p14="http://schemas.microsoft.com/office/powerpoint/2010/main" val="26673198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5CBE4A4-7BEA-450E-D282-E9516E1ECD4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577B7C83-C50A-DC3E-0480-01956028B391}"/>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897F0A5A-B7E4-FA20-AA61-DD37B022DBED}"/>
              </a:ext>
            </a:extLst>
          </p:cNvPr>
          <p:cNvSpPr>
            <a:spLocks noGrp="1"/>
          </p:cNvSpPr>
          <p:nvPr>
            <p:ph type="sldNum" sz="quarter" idx="11"/>
          </p:nvPr>
        </p:nvSpPr>
        <p:spPr/>
        <p:txBody>
          <a:bodyPr/>
          <a:lstStyle/>
          <a:p>
            <a:fld id="{3A74F2AC-1E9A-41D4-8B35-A069FB343260}" type="slidenum">
              <a:rPr lang="en-GB" smtClean="0"/>
              <a:pPr/>
              <a:t>16</a:t>
            </a:fld>
            <a:endParaRPr lang="en-GB"/>
          </a:p>
        </p:txBody>
      </p:sp>
      <p:sp>
        <p:nvSpPr>
          <p:cNvPr id="4" name="Title 3">
            <a:extLst>
              <a:ext uri="{FF2B5EF4-FFF2-40B4-BE49-F238E27FC236}">
                <a16:creationId xmlns:a16="http://schemas.microsoft.com/office/drawing/2014/main" id="{52330F3C-F212-E49A-1ED0-0F21EAE07C32}"/>
              </a:ext>
            </a:extLst>
          </p:cNvPr>
          <p:cNvSpPr>
            <a:spLocks noGrp="1"/>
          </p:cNvSpPr>
          <p:nvPr>
            <p:ph type="title"/>
          </p:nvPr>
        </p:nvSpPr>
        <p:spPr/>
        <p:txBody>
          <a:bodyPr vert="horz"/>
          <a:lstStyle/>
          <a:p>
            <a:r>
              <a:rPr lang="en-US" dirty="0">
                <a:solidFill>
                  <a:schemeClr val="accent2"/>
                </a:solidFill>
              </a:rPr>
              <a:t>Appendix</a:t>
            </a:r>
            <a:r>
              <a:rPr lang="zh-CN" altLang="en-US" dirty="0">
                <a:solidFill>
                  <a:schemeClr val="accent2"/>
                </a:solidFill>
              </a:rPr>
              <a:t> </a:t>
            </a:r>
            <a:r>
              <a:rPr lang="en-US" altLang="zh-CN" dirty="0">
                <a:solidFill>
                  <a:schemeClr val="accent2"/>
                </a:solidFill>
              </a:rPr>
              <a:t>3</a:t>
            </a:r>
            <a:r>
              <a:rPr lang="zh-CN" altLang="en-US" dirty="0">
                <a:solidFill>
                  <a:schemeClr val="accent2"/>
                </a:solidFill>
              </a:rPr>
              <a:t> </a:t>
            </a:r>
            <a:r>
              <a:rPr lang="en-US" altLang="zh-CN" dirty="0"/>
              <a:t>|</a:t>
            </a:r>
            <a:r>
              <a:rPr lang="zh-CN" altLang="en-US" dirty="0"/>
              <a:t> </a:t>
            </a:r>
            <a:r>
              <a:rPr lang="en-US" altLang="zh-CN" dirty="0"/>
              <a:t>Model</a:t>
            </a:r>
            <a:r>
              <a:rPr lang="zh-CN" altLang="en-US" dirty="0"/>
              <a:t> </a:t>
            </a:r>
            <a:r>
              <a:rPr lang="en-US" altLang="zh-CN" dirty="0"/>
              <a:t>basic</a:t>
            </a:r>
            <a:r>
              <a:rPr lang="zh-CN" altLang="en-US" dirty="0"/>
              <a:t> </a:t>
            </a:r>
            <a:r>
              <a:rPr lang="en-US" altLang="zh-CN" dirty="0"/>
              <a:t>evaluation</a:t>
            </a:r>
            <a:endParaRPr lang="en-US" dirty="0"/>
          </a:p>
        </p:txBody>
      </p:sp>
      <p:pic>
        <p:nvPicPr>
          <p:cNvPr id="7" name="Picture 6" descr="A table with numbers and a list of costs&#10;&#10;Description automatically generated with medium confidence">
            <a:extLst>
              <a:ext uri="{FF2B5EF4-FFF2-40B4-BE49-F238E27FC236}">
                <a16:creationId xmlns:a16="http://schemas.microsoft.com/office/drawing/2014/main" id="{550437B3-D866-230C-22D8-616E2A8F2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1689463"/>
            <a:ext cx="7772400" cy="3479074"/>
          </a:xfrm>
          <a:prstGeom prst="rect">
            <a:avLst/>
          </a:prstGeom>
        </p:spPr>
      </p:pic>
    </p:spTree>
    <p:extLst>
      <p:ext uri="{BB962C8B-B14F-4D97-AF65-F5344CB8AC3E}">
        <p14:creationId xmlns:p14="http://schemas.microsoft.com/office/powerpoint/2010/main" val="2713747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5CBE4A4-7BEA-450E-D282-E9516E1ECD4B}"/>
              </a:ext>
            </a:extLst>
          </p:cNvPr>
          <p:cNvGraphicFramePr>
            <a:graphicFrameLocks noChangeAspect="1"/>
          </p:cNvGraphicFramePr>
          <p:nvPr>
            <p:custDataLst>
              <p:tags r:id="rId1"/>
            </p:custDataLst>
            <p:extLst>
              <p:ext uri="{D42A27DB-BD31-4B8C-83A1-F6EECF244321}">
                <p14:modId xmlns:p14="http://schemas.microsoft.com/office/powerpoint/2010/main" val="32565029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5CBE4A4-7BEA-450E-D282-E9516E1ECD4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577B7C83-C50A-DC3E-0480-01956028B391}"/>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897F0A5A-B7E4-FA20-AA61-DD37B022DBED}"/>
              </a:ext>
            </a:extLst>
          </p:cNvPr>
          <p:cNvSpPr>
            <a:spLocks noGrp="1"/>
          </p:cNvSpPr>
          <p:nvPr>
            <p:ph type="sldNum" sz="quarter" idx="11"/>
          </p:nvPr>
        </p:nvSpPr>
        <p:spPr/>
        <p:txBody>
          <a:bodyPr/>
          <a:lstStyle/>
          <a:p>
            <a:fld id="{3A74F2AC-1E9A-41D4-8B35-A069FB343260}" type="slidenum">
              <a:rPr lang="en-GB" smtClean="0"/>
              <a:pPr/>
              <a:t>17</a:t>
            </a:fld>
            <a:endParaRPr lang="en-GB"/>
          </a:p>
        </p:txBody>
      </p:sp>
      <p:sp>
        <p:nvSpPr>
          <p:cNvPr id="4" name="Title 3">
            <a:extLst>
              <a:ext uri="{FF2B5EF4-FFF2-40B4-BE49-F238E27FC236}">
                <a16:creationId xmlns:a16="http://schemas.microsoft.com/office/drawing/2014/main" id="{52330F3C-F212-E49A-1ED0-0F21EAE07C32}"/>
              </a:ext>
            </a:extLst>
          </p:cNvPr>
          <p:cNvSpPr>
            <a:spLocks noGrp="1"/>
          </p:cNvSpPr>
          <p:nvPr>
            <p:ph type="title"/>
          </p:nvPr>
        </p:nvSpPr>
        <p:spPr/>
        <p:txBody>
          <a:bodyPr vert="horz"/>
          <a:lstStyle/>
          <a:p>
            <a:r>
              <a:rPr lang="en-US" dirty="0">
                <a:solidFill>
                  <a:schemeClr val="accent2"/>
                </a:solidFill>
              </a:rPr>
              <a:t>Appendix</a:t>
            </a:r>
            <a:r>
              <a:rPr lang="zh-CN" altLang="en-US" dirty="0">
                <a:solidFill>
                  <a:schemeClr val="accent2"/>
                </a:solidFill>
              </a:rPr>
              <a:t> </a:t>
            </a:r>
            <a:r>
              <a:rPr lang="en-US" altLang="zh-CN" dirty="0">
                <a:solidFill>
                  <a:schemeClr val="accent2"/>
                </a:solidFill>
              </a:rPr>
              <a:t>4</a:t>
            </a:r>
            <a:r>
              <a:rPr lang="zh-CN" altLang="en-US" dirty="0">
                <a:solidFill>
                  <a:schemeClr val="accent2"/>
                </a:solidFill>
              </a:rPr>
              <a:t> </a:t>
            </a:r>
            <a:r>
              <a:rPr lang="en-US" altLang="zh-CN" dirty="0"/>
              <a:t>|</a:t>
            </a:r>
            <a:r>
              <a:rPr lang="zh-CN" altLang="en-US" dirty="0"/>
              <a:t> </a:t>
            </a:r>
            <a:r>
              <a:rPr lang="en-US" altLang="zh-CN" dirty="0"/>
              <a:t>Products</a:t>
            </a:r>
            <a:r>
              <a:rPr lang="zh-CN" altLang="en-US" dirty="0"/>
              <a:t> </a:t>
            </a:r>
            <a:r>
              <a:rPr lang="en-US" altLang="zh-CN" dirty="0"/>
              <a:t>offer</a:t>
            </a:r>
            <a:r>
              <a:rPr lang="zh-CN" altLang="en-US" dirty="0"/>
              <a:t> </a:t>
            </a:r>
            <a:r>
              <a:rPr lang="en-US" altLang="zh-CN" dirty="0"/>
              <a:t>results</a:t>
            </a:r>
            <a:endParaRPr lang="en-US" dirty="0"/>
          </a:p>
        </p:txBody>
      </p:sp>
      <p:pic>
        <p:nvPicPr>
          <p:cNvPr id="8" name="Picture 7" descr="A table with numbers and text&#10;&#10;Description automatically generated">
            <a:extLst>
              <a:ext uri="{FF2B5EF4-FFF2-40B4-BE49-F238E27FC236}">
                <a16:creationId xmlns:a16="http://schemas.microsoft.com/office/drawing/2014/main" id="{6F87AA19-7B9A-73CC-3A35-052FDFF1E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1601284"/>
            <a:ext cx="7772400" cy="3944059"/>
          </a:xfrm>
          <a:prstGeom prst="rect">
            <a:avLst/>
          </a:prstGeom>
        </p:spPr>
      </p:pic>
    </p:spTree>
    <p:extLst>
      <p:ext uri="{BB962C8B-B14F-4D97-AF65-F5344CB8AC3E}">
        <p14:creationId xmlns:p14="http://schemas.microsoft.com/office/powerpoint/2010/main" val="2175370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5CBE4A4-7BEA-450E-D282-E9516E1ECD4B}"/>
              </a:ext>
            </a:extLst>
          </p:cNvPr>
          <p:cNvGraphicFramePr>
            <a:graphicFrameLocks noChangeAspect="1"/>
          </p:cNvGraphicFramePr>
          <p:nvPr>
            <p:custDataLst>
              <p:tags r:id="rId1"/>
            </p:custDataLst>
            <p:extLst>
              <p:ext uri="{D42A27DB-BD31-4B8C-83A1-F6EECF244321}">
                <p14:modId xmlns:p14="http://schemas.microsoft.com/office/powerpoint/2010/main" val="24714868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5CBE4A4-7BEA-450E-D282-E9516E1ECD4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577B7C83-C50A-DC3E-0480-01956028B391}"/>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897F0A5A-B7E4-FA20-AA61-DD37B022DBED}"/>
              </a:ext>
            </a:extLst>
          </p:cNvPr>
          <p:cNvSpPr>
            <a:spLocks noGrp="1"/>
          </p:cNvSpPr>
          <p:nvPr>
            <p:ph type="sldNum" sz="quarter" idx="11"/>
          </p:nvPr>
        </p:nvSpPr>
        <p:spPr/>
        <p:txBody>
          <a:bodyPr/>
          <a:lstStyle/>
          <a:p>
            <a:fld id="{3A74F2AC-1E9A-41D4-8B35-A069FB343260}" type="slidenum">
              <a:rPr lang="en-GB" smtClean="0"/>
              <a:pPr/>
              <a:t>18</a:t>
            </a:fld>
            <a:endParaRPr lang="en-GB"/>
          </a:p>
        </p:txBody>
      </p:sp>
      <p:sp>
        <p:nvSpPr>
          <p:cNvPr id="4" name="Title 3">
            <a:extLst>
              <a:ext uri="{FF2B5EF4-FFF2-40B4-BE49-F238E27FC236}">
                <a16:creationId xmlns:a16="http://schemas.microsoft.com/office/drawing/2014/main" id="{52330F3C-F212-E49A-1ED0-0F21EAE07C32}"/>
              </a:ext>
            </a:extLst>
          </p:cNvPr>
          <p:cNvSpPr>
            <a:spLocks noGrp="1"/>
          </p:cNvSpPr>
          <p:nvPr>
            <p:ph type="title"/>
          </p:nvPr>
        </p:nvSpPr>
        <p:spPr/>
        <p:txBody>
          <a:bodyPr vert="horz"/>
          <a:lstStyle/>
          <a:p>
            <a:r>
              <a:rPr lang="en-US" dirty="0">
                <a:solidFill>
                  <a:schemeClr val="accent2"/>
                </a:solidFill>
              </a:rPr>
              <a:t>Appendix</a:t>
            </a:r>
            <a:r>
              <a:rPr lang="zh-CN" altLang="en-US" dirty="0">
                <a:solidFill>
                  <a:schemeClr val="accent2"/>
                </a:solidFill>
              </a:rPr>
              <a:t> </a:t>
            </a:r>
            <a:r>
              <a:rPr lang="en-US" altLang="zh-CN" dirty="0">
                <a:solidFill>
                  <a:schemeClr val="accent2"/>
                </a:solidFill>
              </a:rPr>
              <a:t>5</a:t>
            </a:r>
            <a:r>
              <a:rPr lang="zh-CN" altLang="en-US" dirty="0">
                <a:solidFill>
                  <a:schemeClr val="accent2"/>
                </a:solidFill>
              </a:rPr>
              <a:t> </a:t>
            </a:r>
            <a:r>
              <a:rPr lang="en-US" altLang="zh-CN" dirty="0"/>
              <a:t>|</a:t>
            </a:r>
            <a:r>
              <a:rPr lang="zh-CN" altLang="en-US" dirty="0"/>
              <a:t> </a:t>
            </a:r>
            <a:r>
              <a:rPr lang="en-US" altLang="zh-CN" dirty="0"/>
              <a:t>channels</a:t>
            </a:r>
            <a:r>
              <a:rPr lang="zh-CN" altLang="en-US" dirty="0"/>
              <a:t> </a:t>
            </a:r>
            <a:r>
              <a:rPr lang="en-US" altLang="zh-CN" dirty="0"/>
              <a:t>used</a:t>
            </a:r>
            <a:r>
              <a:rPr lang="zh-CN" altLang="en-US" dirty="0"/>
              <a:t> </a:t>
            </a:r>
            <a:r>
              <a:rPr lang="en-US" altLang="zh-CN" dirty="0"/>
              <a:t>results</a:t>
            </a:r>
            <a:endParaRPr lang="en-US" dirty="0"/>
          </a:p>
        </p:txBody>
      </p:sp>
      <p:pic>
        <p:nvPicPr>
          <p:cNvPr id="9" name="Picture 8" descr="A table with numbers and letters&#10;&#10;Description automatically generated">
            <a:extLst>
              <a:ext uri="{FF2B5EF4-FFF2-40B4-BE49-F238E27FC236}">
                <a16:creationId xmlns:a16="http://schemas.microsoft.com/office/drawing/2014/main" id="{CB98D8A2-6E6D-D62B-5754-A1029E733D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1516015"/>
            <a:ext cx="7772400" cy="4044820"/>
          </a:xfrm>
          <a:prstGeom prst="rect">
            <a:avLst/>
          </a:prstGeom>
        </p:spPr>
      </p:pic>
    </p:spTree>
    <p:extLst>
      <p:ext uri="{BB962C8B-B14F-4D97-AF65-F5344CB8AC3E}">
        <p14:creationId xmlns:p14="http://schemas.microsoft.com/office/powerpoint/2010/main" val="3162802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184B7B-BB6D-4427-97EB-50F9E2E2B8E4}"/>
              </a:ext>
            </a:extLst>
          </p:cNvPr>
          <p:cNvGraphicFramePr>
            <a:graphicFrameLocks noChangeAspect="1"/>
          </p:cNvGraphicFramePr>
          <p:nvPr>
            <p:custDataLst>
              <p:tags r:id="rId1"/>
            </p:custDataLst>
            <p:extLst>
              <p:ext uri="{D42A27DB-BD31-4B8C-83A1-F6EECF244321}">
                <p14:modId xmlns:p14="http://schemas.microsoft.com/office/powerpoint/2010/main" val="37425778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1B184B7B-BB6D-4427-97EB-50F9E2E2B8E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DBB3F538-997D-8CDA-42D7-4D79D55BD671}"/>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502015C9-D804-34F6-C150-13BF03270F34}"/>
              </a:ext>
            </a:extLst>
          </p:cNvPr>
          <p:cNvSpPr>
            <a:spLocks noGrp="1"/>
          </p:cNvSpPr>
          <p:nvPr>
            <p:ph type="sldNum" sz="quarter" idx="11"/>
          </p:nvPr>
        </p:nvSpPr>
        <p:spPr/>
        <p:txBody>
          <a:bodyPr/>
          <a:lstStyle/>
          <a:p>
            <a:fld id="{3A74F2AC-1E9A-41D4-8B35-A069FB343260}" type="slidenum">
              <a:rPr lang="en-GB" smtClean="0"/>
              <a:pPr/>
              <a:t>2</a:t>
            </a:fld>
            <a:endParaRPr lang="en-GB"/>
          </a:p>
        </p:txBody>
      </p:sp>
      <p:sp>
        <p:nvSpPr>
          <p:cNvPr id="4" name="Title 3">
            <a:extLst>
              <a:ext uri="{FF2B5EF4-FFF2-40B4-BE49-F238E27FC236}">
                <a16:creationId xmlns:a16="http://schemas.microsoft.com/office/drawing/2014/main" id="{FBCFE6DD-C3A8-9861-2327-B046EAB27C38}"/>
              </a:ext>
            </a:extLst>
          </p:cNvPr>
          <p:cNvSpPr>
            <a:spLocks noGrp="1"/>
          </p:cNvSpPr>
          <p:nvPr>
            <p:ph type="title"/>
          </p:nvPr>
        </p:nvSpPr>
        <p:spPr/>
        <p:txBody>
          <a:bodyPr vert="horz"/>
          <a:lstStyle/>
          <a:p>
            <a:r>
              <a:rPr lang="en-US" altLang="zh-CN" dirty="0">
                <a:solidFill>
                  <a:schemeClr val="accent2"/>
                </a:solidFill>
              </a:rPr>
              <a:t>Problem</a:t>
            </a:r>
            <a:r>
              <a:rPr lang="zh-CN" altLang="en-US" dirty="0">
                <a:solidFill>
                  <a:schemeClr val="accent2"/>
                </a:solidFill>
              </a:rPr>
              <a:t> </a:t>
            </a:r>
            <a:r>
              <a:rPr lang="en-US" altLang="zh-CN" dirty="0">
                <a:solidFill>
                  <a:schemeClr val="accent2"/>
                </a:solidFill>
              </a:rPr>
              <a:t>statement</a:t>
            </a:r>
            <a:endParaRPr lang="en-US" dirty="0">
              <a:solidFill>
                <a:schemeClr val="accent2"/>
              </a:solidFill>
            </a:endParaRPr>
          </a:p>
        </p:txBody>
      </p:sp>
      <p:sp>
        <p:nvSpPr>
          <p:cNvPr id="8" name="TextBox 7">
            <a:extLst>
              <a:ext uri="{FF2B5EF4-FFF2-40B4-BE49-F238E27FC236}">
                <a16:creationId xmlns:a16="http://schemas.microsoft.com/office/drawing/2014/main" id="{D92E95C1-15BA-9A75-A4E6-73E058B3F520}"/>
              </a:ext>
            </a:extLst>
          </p:cNvPr>
          <p:cNvSpPr txBox="1"/>
          <p:nvPr/>
        </p:nvSpPr>
        <p:spPr>
          <a:xfrm>
            <a:off x="4063444" y="1393985"/>
            <a:ext cx="2662056" cy="400110"/>
          </a:xfrm>
          <a:prstGeom prst="rect">
            <a:avLst/>
          </a:prstGeom>
          <a:noFill/>
        </p:spPr>
        <p:txBody>
          <a:bodyPr wrap="square" rtlCol="0">
            <a:spAutoFit/>
          </a:bodyPr>
          <a:lstStyle/>
          <a:p>
            <a:pPr algn="ctr"/>
            <a:r>
              <a:rPr lang="en-US" altLang="zh-CN" sz="2000" b="1" dirty="0">
                <a:solidFill>
                  <a:srgbClr val="000000"/>
                </a:solidFill>
              </a:rPr>
              <a:t>Customer</a:t>
            </a:r>
            <a:r>
              <a:rPr lang="zh-CN" altLang="en-US" sz="2000" b="1" dirty="0">
                <a:solidFill>
                  <a:srgbClr val="000000"/>
                </a:solidFill>
              </a:rPr>
              <a:t> </a:t>
            </a:r>
            <a:r>
              <a:rPr lang="en-US" altLang="zh-CN" sz="2000" b="1" dirty="0">
                <a:solidFill>
                  <a:srgbClr val="000000"/>
                </a:solidFill>
              </a:rPr>
              <a:t>Interests</a:t>
            </a:r>
            <a:endParaRPr lang="en-US" sz="2000" b="1" dirty="0">
              <a:solidFill>
                <a:srgbClr val="000000"/>
              </a:solidFill>
            </a:endParaRPr>
          </a:p>
        </p:txBody>
      </p:sp>
      <p:sp>
        <p:nvSpPr>
          <p:cNvPr id="9" name="TextBox 8">
            <a:extLst>
              <a:ext uri="{FF2B5EF4-FFF2-40B4-BE49-F238E27FC236}">
                <a16:creationId xmlns:a16="http://schemas.microsoft.com/office/drawing/2014/main" id="{5E793A11-CA77-F7C2-4184-7A6E6EDC5A6F}"/>
              </a:ext>
            </a:extLst>
          </p:cNvPr>
          <p:cNvSpPr txBox="1"/>
          <p:nvPr/>
        </p:nvSpPr>
        <p:spPr>
          <a:xfrm>
            <a:off x="4540612" y="1935477"/>
            <a:ext cx="2456628" cy="400110"/>
          </a:xfrm>
          <a:prstGeom prst="rect">
            <a:avLst/>
          </a:prstGeom>
          <a:noFill/>
        </p:spPr>
        <p:txBody>
          <a:bodyPr wrap="square" rtlCol="0">
            <a:spAutoFit/>
          </a:bodyPr>
          <a:lstStyle/>
          <a:p>
            <a:r>
              <a:rPr lang="en-US" altLang="zh-CN" sz="2000" b="1" dirty="0"/>
              <a:t>Savings</a:t>
            </a:r>
            <a:r>
              <a:rPr lang="zh-CN" altLang="en-US" sz="2000" b="1" dirty="0"/>
              <a:t> </a:t>
            </a:r>
            <a:r>
              <a:rPr lang="en-US" altLang="zh-CN" sz="2000" b="1" dirty="0"/>
              <a:t>account</a:t>
            </a:r>
            <a:endParaRPr lang="en-US" sz="2000" b="1" dirty="0"/>
          </a:p>
        </p:txBody>
      </p:sp>
      <p:sp>
        <p:nvSpPr>
          <p:cNvPr id="10" name="TextBox 9">
            <a:extLst>
              <a:ext uri="{FF2B5EF4-FFF2-40B4-BE49-F238E27FC236}">
                <a16:creationId xmlns:a16="http://schemas.microsoft.com/office/drawing/2014/main" id="{0C0194BF-A488-AE2C-A438-A958993E71CB}"/>
              </a:ext>
            </a:extLst>
          </p:cNvPr>
          <p:cNvSpPr txBox="1"/>
          <p:nvPr/>
        </p:nvSpPr>
        <p:spPr>
          <a:xfrm>
            <a:off x="4463667" y="2511583"/>
            <a:ext cx="2644346" cy="400110"/>
          </a:xfrm>
          <a:prstGeom prst="rect">
            <a:avLst/>
          </a:prstGeom>
          <a:noFill/>
        </p:spPr>
        <p:txBody>
          <a:bodyPr wrap="square" rtlCol="0">
            <a:spAutoFit/>
          </a:bodyPr>
          <a:lstStyle/>
          <a:p>
            <a:r>
              <a:rPr lang="en-US" altLang="zh-CN" sz="2000" b="1" dirty="0"/>
              <a:t>Mortgage</a:t>
            </a:r>
            <a:r>
              <a:rPr lang="zh-CN" altLang="en-US" sz="2000" b="1" dirty="0"/>
              <a:t> </a:t>
            </a:r>
            <a:r>
              <a:rPr lang="en-US" altLang="zh-CN" sz="2000" b="1" dirty="0"/>
              <a:t>account</a:t>
            </a:r>
            <a:endParaRPr lang="en-US" sz="2000" b="1" dirty="0"/>
          </a:p>
        </p:txBody>
      </p:sp>
      <p:sp>
        <p:nvSpPr>
          <p:cNvPr id="11" name="TextBox 10">
            <a:extLst>
              <a:ext uri="{FF2B5EF4-FFF2-40B4-BE49-F238E27FC236}">
                <a16:creationId xmlns:a16="http://schemas.microsoft.com/office/drawing/2014/main" id="{2270D03E-113F-A727-23EB-7B02C5563EB4}"/>
              </a:ext>
            </a:extLst>
          </p:cNvPr>
          <p:cNvSpPr txBox="1"/>
          <p:nvPr/>
        </p:nvSpPr>
        <p:spPr>
          <a:xfrm>
            <a:off x="4534200" y="3087690"/>
            <a:ext cx="2472566" cy="400110"/>
          </a:xfrm>
          <a:prstGeom prst="rect">
            <a:avLst/>
          </a:prstGeom>
          <a:noFill/>
        </p:spPr>
        <p:txBody>
          <a:bodyPr wrap="square" rtlCol="0">
            <a:spAutoFit/>
          </a:bodyPr>
          <a:lstStyle/>
          <a:p>
            <a:r>
              <a:rPr lang="en-US" altLang="zh-CN" sz="2000" b="1" dirty="0"/>
              <a:t>Pension</a:t>
            </a:r>
            <a:r>
              <a:rPr lang="zh-CN" altLang="en-US" sz="2000" b="1" dirty="0"/>
              <a:t> </a:t>
            </a:r>
            <a:r>
              <a:rPr lang="en-US" altLang="zh-CN" sz="2000" b="1" dirty="0"/>
              <a:t>account</a:t>
            </a:r>
            <a:endParaRPr lang="en-US" sz="2000" b="1" dirty="0"/>
          </a:p>
        </p:txBody>
      </p:sp>
      <p:sp>
        <p:nvSpPr>
          <p:cNvPr id="13" name="TextBox 12">
            <a:extLst>
              <a:ext uri="{FF2B5EF4-FFF2-40B4-BE49-F238E27FC236}">
                <a16:creationId xmlns:a16="http://schemas.microsoft.com/office/drawing/2014/main" id="{66187F73-22E2-FBB0-3F2D-AE0B9865B946}"/>
              </a:ext>
            </a:extLst>
          </p:cNvPr>
          <p:cNvSpPr txBox="1"/>
          <p:nvPr/>
        </p:nvSpPr>
        <p:spPr>
          <a:xfrm>
            <a:off x="7538519" y="1392167"/>
            <a:ext cx="2946440" cy="400110"/>
          </a:xfrm>
          <a:prstGeom prst="rect">
            <a:avLst/>
          </a:prstGeom>
          <a:noFill/>
        </p:spPr>
        <p:txBody>
          <a:bodyPr wrap="square" rtlCol="0">
            <a:spAutoFit/>
          </a:bodyPr>
          <a:lstStyle/>
          <a:p>
            <a:pPr algn="ctr"/>
            <a:r>
              <a:rPr lang="en-US" altLang="zh-CN" sz="2000" b="1" dirty="0">
                <a:solidFill>
                  <a:srgbClr val="000000"/>
                </a:solidFill>
              </a:rPr>
              <a:t>Marketing</a:t>
            </a:r>
            <a:r>
              <a:rPr lang="zh-CN" altLang="en-US" sz="2000" b="1" dirty="0">
                <a:solidFill>
                  <a:srgbClr val="000000"/>
                </a:solidFill>
              </a:rPr>
              <a:t> </a:t>
            </a:r>
            <a:r>
              <a:rPr lang="en-US" altLang="zh-CN" sz="2000" b="1" dirty="0">
                <a:solidFill>
                  <a:srgbClr val="000000"/>
                </a:solidFill>
              </a:rPr>
              <a:t>Channel</a:t>
            </a:r>
            <a:endParaRPr lang="en-US" sz="2000" b="1" dirty="0">
              <a:solidFill>
                <a:srgbClr val="000000"/>
              </a:solidFill>
            </a:endParaRPr>
          </a:p>
        </p:txBody>
      </p:sp>
      <p:sp>
        <p:nvSpPr>
          <p:cNvPr id="14" name="TextBox 13">
            <a:extLst>
              <a:ext uri="{FF2B5EF4-FFF2-40B4-BE49-F238E27FC236}">
                <a16:creationId xmlns:a16="http://schemas.microsoft.com/office/drawing/2014/main" id="{058BD3F2-9F41-B4BC-16BF-EF6A482D99E2}"/>
              </a:ext>
            </a:extLst>
          </p:cNvPr>
          <p:cNvSpPr txBox="1"/>
          <p:nvPr/>
        </p:nvSpPr>
        <p:spPr>
          <a:xfrm>
            <a:off x="8725177" y="1935477"/>
            <a:ext cx="689246" cy="400110"/>
          </a:xfrm>
          <a:prstGeom prst="rect">
            <a:avLst/>
          </a:prstGeom>
          <a:noFill/>
        </p:spPr>
        <p:txBody>
          <a:bodyPr wrap="square" rtlCol="0">
            <a:spAutoFit/>
          </a:bodyPr>
          <a:lstStyle/>
          <a:p>
            <a:pPr algn="ctr"/>
            <a:r>
              <a:rPr lang="en-US" altLang="zh-CN" sz="2000" b="1" dirty="0"/>
              <a:t>Gift</a:t>
            </a:r>
            <a:endParaRPr lang="en-US" sz="2000" b="1" dirty="0"/>
          </a:p>
        </p:txBody>
      </p:sp>
      <p:sp>
        <p:nvSpPr>
          <p:cNvPr id="15" name="TextBox 14">
            <a:extLst>
              <a:ext uri="{FF2B5EF4-FFF2-40B4-BE49-F238E27FC236}">
                <a16:creationId xmlns:a16="http://schemas.microsoft.com/office/drawing/2014/main" id="{1272355E-9502-54F6-9AB5-A76ADCB8E1D2}"/>
              </a:ext>
            </a:extLst>
          </p:cNvPr>
          <p:cNvSpPr txBox="1"/>
          <p:nvPr/>
        </p:nvSpPr>
        <p:spPr>
          <a:xfrm>
            <a:off x="8297175" y="2511583"/>
            <a:ext cx="1634918" cy="400110"/>
          </a:xfrm>
          <a:prstGeom prst="rect">
            <a:avLst/>
          </a:prstGeom>
          <a:noFill/>
        </p:spPr>
        <p:txBody>
          <a:bodyPr wrap="square" rtlCol="0">
            <a:spAutoFit/>
          </a:bodyPr>
          <a:lstStyle/>
          <a:p>
            <a:pPr algn="ctr"/>
            <a:r>
              <a:rPr lang="en-US" altLang="zh-CN" sz="2000" b="1" dirty="0"/>
              <a:t>Newsletter</a:t>
            </a:r>
            <a:endParaRPr lang="en-US" sz="2000" b="1" dirty="0"/>
          </a:p>
        </p:txBody>
      </p:sp>
      <p:sp>
        <p:nvSpPr>
          <p:cNvPr id="16" name="TextBox 15">
            <a:extLst>
              <a:ext uri="{FF2B5EF4-FFF2-40B4-BE49-F238E27FC236}">
                <a16:creationId xmlns:a16="http://schemas.microsoft.com/office/drawing/2014/main" id="{27711E7F-A586-BFDF-2D7D-74D0F6B6D4E0}"/>
              </a:ext>
            </a:extLst>
          </p:cNvPr>
          <p:cNvSpPr txBox="1"/>
          <p:nvPr/>
        </p:nvSpPr>
        <p:spPr>
          <a:xfrm>
            <a:off x="8439041" y="3087690"/>
            <a:ext cx="1321465" cy="400110"/>
          </a:xfrm>
          <a:prstGeom prst="rect">
            <a:avLst/>
          </a:prstGeom>
          <a:noFill/>
        </p:spPr>
        <p:txBody>
          <a:bodyPr wrap="square" rtlCol="0">
            <a:spAutoFit/>
          </a:bodyPr>
          <a:lstStyle/>
          <a:p>
            <a:pPr algn="ctr"/>
            <a:r>
              <a:rPr lang="en-US" altLang="zh-CN" sz="2000" b="1" dirty="0"/>
              <a:t>Seminar</a:t>
            </a:r>
            <a:endParaRPr lang="en-US" sz="2000" b="1" dirty="0"/>
          </a:p>
        </p:txBody>
      </p:sp>
      <p:sp>
        <p:nvSpPr>
          <p:cNvPr id="21" name="TextBox 20">
            <a:extLst>
              <a:ext uri="{FF2B5EF4-FFF2-40B4-BE49-F238E27FC236}">
                <a16:creationId xmlns:a16="http://schemas.microsoft.com/office/drawing/2014/main" id="{79B40485-0F9F-241D-1A0F-3D44F8B4A57E}"/>
              </a:ext>
            </a:extLst>
          </p:cNvPr>
          <p:cNvSpPr txBox="1"/>
          <p:nvPr/>
        </p:nvSpPr>
        <p:spPr>
          <a:xfrm>
            <a:off x="1232727" y="2683992"/>
            <a:ext cx="1941557" cy="523220"/>
          </a:xfrm>
          <a:prstGeom prst="rect">
            <a:avLst/>
          </a:prstGeom>
          <a:noFill/>
        </p:spPr>
        <p:txBody>
          <a:bodyPr wrap="none" rtlCol="0">
            <a:spAutoFit/>
          </a:bodyPr>
          <a:lstStyle/>
          <a:p>
            <a:pPr algn="ctr"/>
            <a:r>
              <a:rPr lang="en-US" altLang="zh-CN" sz="2800" b="1" dirty="0">
                <a:solidFill>
                  <a:srgbClr val="000000"/>
                </a:solidFill>
              </a:rPr>
              <a:t>Prediction</a:t>
            </a:r>
            <a:endParaRPr lang="en-US" sz="2800" b="1" dirty="0">
              <a:solidFill>
                <a:srgbClr val="000000"/>
              </a:solidFill>
            </a:endParaRPr>
          </a:p>
        </p:txBody>
      </p:sp>
      <p:sp>
        <p:nvSpPr>
          <p:cNvPr id="22" name="TextBox 21">
            <a:extLst>
              <a:ext uri="{FF2B5EF4-FFF2-40B4-BE49-F238E27FC236}">
                <a16:creationId xmlns:a16="http://schemas.microsoft.com/office/drawing/2014/main" id="{CA95166E-85C9-9FB2-4D03-2243265D6DA2}"/>
              </a:ext>
            </a:extLst>
          </p:cNvPr>
          <p:cNvSpPr txBox="1"/>
          <p:nvPr/>
        </p:nvSpPr>
        <p:spPr>
          <a:xfrm>
            <a:off x="1232727" y="5087670"/>
            <a:ext cx="1941556" cy="523220"/>
          </a:xfrm>
          <a:prstGeom prst="rect">
            <a:avLst/>
          </a:prstGeom>
          <a:noFill/>
        </p:spPr>
        <p:txBody>
          <a:bodyPr wrap="square" rtlCol="0">
            <a:spAutoFit/>
          </a:bodyPr>
          <a:lstStyle/>
          <a:p>
            <a:pPr algn="ctr"/>
            <a:r>
              <a:rPr lang="en-US" altLang="zh-CN" sz="2800" b="1" dirty="0">
                <a:solidFill>
                  <a:srgbClr val="000000"/>
                </a:solidFill>
              </a:rPr>
              <a:t>Decision</a:t>
            </a:r>
          </a:p>
        </p:txBody>
      </p:sp>
      <p:pic>
        <p:nvPicPr>
          <p:cNvPr id="31" name="Graphic 30" descr="Judge male with solid fill">
            <a:extLst>
              <a:ext uri="{FF2B5EF4-FFF2-40B4-BE49-F238E27FC236}">
                <a16:creationId xmlns:a16="http://schemas.microsoft.com/office/drawing/2014/main" id="{C7FDAC7F-741C-5046-0E55-DC715BA8D2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46305" y="4089429"/>
            <a:ext cx="914400" cy="914400"/>
          </a:xfrm>
          <a:prstGeom prst="rect">
            <a:avLst/>
          </a:prstGeom>
        </p:spPr>
      </p:pic>
      <p:sp>
        <p:nvSpPr>
          <p:cNvPr id="35" name="Freeform 34">
            <a:extLst>
              <a:ext uri="{FF2B5EF4-FFF2-40B4-BE49-F238E27FC236}">
                <a16:creationId xmlns:a16="http://schemas.microsoft.com/office/drawing/2014/main" id="{4644E23A-EE11-CAE9-8E09-7A4B8A6AD806}"/>
              </a:ext>
            </a:extLst>
          </p:cNvPr>
          <p:cNvSpPr/>
          <p:nvPr/>
        </p:nvSpPr>
        <p:spPr>
          <a:xfrm>
            <a:off x="1826191" y="1757418"/>
            <a:ext cx="754628" cy="754865"/>
          </a:xfrm>
          <a:custGeom>
            <a:avLst/>
            <a:gdLst>
              <a:gd name="connsiteX0" fmla="*/ 19770 w 754628"/>
              <a:gd name="connsiteY0" fmla="*/ 735335 h 754865"/>
              <a:gd name="connsiteX1" fmla="*/ 114063 w 754628"/>
              <a:gd name="connsiteY1" fmla="*/ 735339 h 754865"/>
              <a:gd name="connsiteX2" fmla="*/ 114068 w 754628"/>
              <a:gd name="connsiteY2" fmla="*/ 735335 h 754865"/>
              <a:gd name="connsiteX3" fmla="*/ 233607 w 754628"/>
              <a:gd name="connsiteY3" fmla="*/ 615796 h 754865"/>
              <a:gd name="connsiteX4" fmla="*/ 251990 w 754628"/>
              <a:gd name="connsiteY4" fmla="*/ 556455 h 754865"/>
              <a:gd name="connsiteX5" fmla="*/ 293614 w 754628"/>
              <a:gd name="connsiteY5" fmla="*/ 514355 h 754865"/>
              <a:gd name="connsiteX6" fmla="*/ 695549 w 754628"/>
              <a:gd name="connsiteY6" fmla="*/ 461015 h 754865"/>
              <a:gd name="connsiteX7" fmla="*/ 642209 w 754628"/>
              <a:gd name="connsiteY7" fmla="*/ 59080 h 754865"/>
              <a:gd name="connsiteX8" fmla="*/ 240274 w 754628"/>
              <a:gd name="connsiteY8" fmla="*/ 112420 h 754865"/>
              <a:gd name="connsiteX9" fmla="*/ 240274 w 754628"/>
              <a:gd name="connsiteY9" fmla="*/ 461015 h 754865"/>
              <a:gd name="connsiteX10" fmla="*/ 198174 w 754628"/>
              <a:gd name="connsiteY10" fmla="*/ 503115 h 754865"/>
              <a:gd name="connsiteX11" fmla="*/ 138833 w 754628"/>
              <a:gd name="connsiteY11" fmla="*/ 521498 h 754865"/>
              <a:gd name="connsiteX12" fmla="*/ 19770 w 754628"/>
              <a:gd name="connsiteY12" fmla="*/ 640561 h 754865"/>
              <a:gd name="connsiteX13" fmla="*/ 19288 w 754628"/>
              <a:gd name="connsiteY13" fmla="*/ 734853 h 754865"/>
              <a:gd name="connsiteX14" fmla="*/ 19770 w 754628"/>
              <a:gd name="connsiteY14" fmla="*/ 735335 h 754865"/>
              <a:gd name="connsiteX15" fmla="*/ 238369 w 754628"/>
              <a:gd name="connsiteY15" fmla="*/ 287660 h 754865"/>
              <a:gd name="connsiteX16" fmla="*/ 466969 w 754628"/>
              <a:gd name="connsiteY16" fmla="*/ 59060 h 754865"/>
              <a:gd name="connsiteX17" fmla="*/ 695569 w 754628"/>
              <a:gd name="connsiteY17" fmla="*/ 287660 h 754865"/>
              <a:gd name="connsiteX18" fmla="*/ 466969 w 754628"/>
              <a:gd name="connsiteY18" fmla="*/ 516260 h 754865"/>
              <a:gd name="connsiteX19" fmla="*/ 238369 w 754628"/>
              <a:gd name="connsiteY19" fmla="*/ 287660 h 75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628" h="754865">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rgbClr val="000000"/>
          </a:solidFill>
          <a:ln w="9525" cap="flat">
            <a:noFill/>
            <a:prstDash val="solid"/>
            <a:miter/>
          </a:ln>
        </p:spPr>
        <p:txBody>
          <a:bodyPr rtlCol="0" anchor="ctr"/>
          <a:lstStyle/>
          <a:p>
            <a:endParaRPr lang="en-US"/>
          </a:p>
        </p:txBody>
      </p:sp>
      <p:pic>
        <p:nvPicPr>
          <p:cNvPr id="43" name="Graphic 42" descr="Disk with solid fill">
            <a:extLst>
              <a:ext uri="{FF2B5EF4-FFF2-40B4-BE49-F238E27FC236}">
                <a16:creationId xmlns:a16="http://schemas.microsoft.com/office/drawing/2014/main" id="{B8A94344-18E0-1587-ABAF-C256392CB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88213" y="1952652"/>
            <a:ext cx="365760" cy="365760"/>
          </a:xfrm>
          <a:prstGeom prst="rect">
            <a:avLst/>
          </a:prstGeom>
        </p:spPr>
      </p:pic>
      <p:pic>
        <p:nvPicPr>
          <p:cNvPr id="45" name="Graphic 44" descr="Loan with solid fill">
            <a:extLst>
              <a:ext uri="{FF2B5EF4-FFF2-40B4-BE49-F238E27FC236}">
                <a16:creationId xmlns:a16="http://schemas.microsoft.com/office/drawing/2014/main" id="{25070E6D-D3BC-27BA-E2AF-01177A050A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88213" y="2525881"/>
            <a:ext cx="365760" cy="365760"/>
          </a:xfrm>
          <a:prstGeom prst="rect">
            <a:avLst/>
          </a:prstGeom>
        </p:spPr>
      </p:pic>
      <p:pic>
        <p:nvPicPr>
          <p:cNvPr id="47" name="Graphic 46" descr="Man with cane with solid fill">
            <a:extLst>
              <a:ext uri="{FF2B5EF4-FFF2-40B4-BE49-F238E27FC236}">
                <a16:creationId xmlns:a16="http://schemas.microsoft.com/office/drawing/2014/main" id="{5396B632-9F9B-D878-DA18-7ADF8C21A9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88213" y="3104865"/>
            <a:ext cx="365760" cy="365760"/>
          </a:xfrm>
          <a:prstGeom prst="rect">
            <a:avLst/>
          </a:prstGeom>
        </p:spPr>
      </p:pic>
      <p:pic>
        <p:nvPicPr>
          <p:cNvPr id="49" name="Graphic 48" descr="Present with solid fill">
            <a:extLst>
              <a:ext uri="{FF2B5EF4-FFF2-40B4-BE49-F238E27FC236}">
                <a16:creationId xmlns:a16="http://schemas.microsoft.com/office/drawing/2014/main" id="{F4439C6C-144A-3B5F-A8DE-ABD7EF42F1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26479" y="1968204"/>
            <a:ext cx="365760" cy="365760"/>
          </a:xfrm>
          <a:prstGeom prst="rect">
            <a:avLst/>
          </a:prstGeom>
        </p:spPr>
      </p:pic>
      <p:pic>
        <p:nvPicPr>
          <p:cNvPr id="51" name="Graphic 50" descr="Newspaper with solid fill">
            <a:extLst>
              <a:ext uri="{FF2B5EF4-FFF2-40B4-BE49-F238E27FC236}">
                <a16:creationId xmlns:a16="http://schemas.microsoft.com/office/drawing/2014/main" id="{702D599E-87FE-FED8-D46E-04929BE2EF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964794" y="3100364"/>
            <a:ext cx="365760" cy="365760"/>
          </a:xfrm>
          <a:prstGeom prst="rect">
            <a:avLst/>
          </a:prstGeom>
        </p:spPr>
      </p:pic>
      <p:pic>
        <p:nvPicPr>
          <p:cNvPr id="53" name="Graphic 52" descr="Classroom with solid fill">
            <a:extLst>
              <a:ext uri="{FF2B5EF4-FFF2-40B4-BE49-F238E27FC236}">
                <a16:creationId xmlns:a16="http://schemas.microsoft.com/office/drawing/2014/main" id="{04AB1ADD-B13D-9773-1233-6F77F434F0D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926479" y="2525881"/>
            <a:ext cx="404075" cy="365760"/>
          </a:xfrm>
          <a:prstGeom prst="rect">
            <a:avLst/>
          </a:prstGeom>
        </p:spPr>
      </p:pic>
      <p:grpSp>
        <p:nvGrpSpPr>
          <p:cNvPr id="65" name="Group 64">
            <a:extLst>
              <a:ext uri="{FF2B5EF4-FFF2-40B4-BE49-F238E27FC236}">
                <a16:creationId xmlns:a16="http://schemas.microsoft.com/office/drawing/2014/main" id="{E854A8E0-0720-7FA9-0B9A-03B9483CFB6F}"/>
              </a:ext>
            </a:extLst>
          </p:cNvPr>
          <p:cNvGrpSpPr/>
          <p:nvPr/>
        </p:nvGrpSpPr>
        <p:grpSpPr>
          <a:xfrm>
            <a:off x="5232921" y="4331300"/>
            <a:ext cx="3930826" cy="400110"/>
            <a:chOff x="5080913" y="4331300"/>
            <a:chExt cx="3930826" cy="400110"/>
          </a:xfrm>
        </p:grpSpPr>
        <p:sp>
          <p:nvSpPr>
            <p:cNvPr id="23" name="TextBox 22">
              <a:extLst>
                <a:ext uri="{FF2B5EF4-FFF2-40B4-BE49-F238E27FC236}">
                  <a16:creationId xmlns:a16="http://schemas.microsoft.com/office/drawing/2014/main" id="{CA63AD4B-D0B9-103F-3468-F6AC770939DB}"/>
                </a:ext>
              </a:extLst>
            </p:cNvPr>
            <p:cNvSpPr txBox="1"/>
            <p:nvPr/>
          </p:nvSpPr>
          <p:spPr>
            <a:xfrm>
              <a:off x="5460767" y="4331300"/>
              <a:ext cx="3550972" cy="400110"/>
            </a:xfrm>
            <a:prstGeom prst="rect">
              <a:avLst/>
            </a:prstGeom>
            <a:noFill/>
          </p:spPr>
          <p:txBody>
            <a:bodyPr wrap="none" rtlCol="0">
              <a:spAutoFit/>
            </a:bodyPr>
            <a:lstStyle/>
            <a:p>
              <a:r>
                <a:rPr lang="en-US" sz="2000" b="1" dirty="0"/>
                <a:t>Contact which </a:t>
              </a:r>
              <a:r>
                <a:rPr lang="en-US" sz="2000" b="1" dirty="0">
                  <a:solidFill>
                    <a:srgbClr val="000000"/>
                  </a:solidFill>
                </a:rPr>
                <a:t>customers</a:t>
              </a:r>
              <a:r>
                <a:rPr lang="en-US" altLang="zh-CN" sz="2000" b="1" dirty="0"/>
                <a:t>?</a:t>
              </a:r>
            </a:p>
          </p:txBody>
        </p:sp>
        <p:pic>
          <p:nvPicPr>
            <p:cNvPr id="55" name="Graphic 54" descr="Badge Question Mark with solid fill">
              <a:extLst>
                <a:ext uri="{FF2B5EF4-FFF2-40B4-BE49-F238E27FC236}">
                  <a16:creationId xmlns:a16="http://schemas.microsoft.com/office/drawing/2014/main" id="{581CC2D0-559C-6EE9-9FE2-6B3DE8390CE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80913" y="4348475"/>
              <a:ext cx="365760" cy="365760"/>
            </a:xfrm>
            <a:prstGeom prst="rect">
              <a:avLst/>
            </a:prstGeom>
          </p:spPr>
        </p:pic>
      </p:grpSp>
      <p:sp>
        <p:nvSpPr>
          <p:cNvPr id="56" name="TextBox 55">
            <a:extLst>
              <a:ext uri="{FF2B5EF4-FFF2-40B4-BE49-F238E27FC236}">
                <a16:creationId xmlns:a16="http://schemas.microsoft.com/office/drawing/2014/main" id="{315B699D-DB04-4D41-B583-103D9DCA65DC}"/>
              </a:ext>
            </a:extLst>
          </p:cNvPr>
          <p:cNvSpPr txBox="1"/>
          <p:nvPr/>
        </p:nvSpPr>
        <p:spPr>
          <a:xfrm>
            <a:off x="5832467" y="3839804"/>
            <a:ext cx="2662056" cy="400110"/>
          </a:xfrm>
          <a:prstGeom prst="rect">
            <a:avLst/>
          </a:prstGeom>
          <a:noFill/>
        </p:spPr>
        <p:txBody>
          <a:bodyPr wrap="square" lIns="91440" tIns="45720" rIns="91440" bIns="45720" rtlCol="0" anchor="t">
            <a:spAutoFit/>
          </a:bodyPr>
          <a:lstStyle>
            <a:defPPr>
              <a:defRPr lang="en-US"/>
            </a:defPPr>
            <a:lvl1pPr algn="ctr">
              <a:defRPr sz="2000" b="1">
                <a:solidFill>
                  <a:srgbClr val="000000"/>
                </a:solidFill>
              </a:defRPr>
            </a:lvl1pPr>
          </a:lstStyle>
          <a:p>
            <a:r>
              <a:rPr lang="en-US" altLang="zh-CN" dirty="0"/>
              <a:t>TO</a:t>
            </a:r>
            <a:r>
              <a:rPr lang="zh-CN" altLang="en-US" dirty="0"/>
              <a:t> </a:t>
            </a:r>
            <a:r>
              <a:rPr lang="en-US" altLang="zh-CN" dirty="0"/>
              <a:t>BE</a:t>
            </a:r>
            <a:r>
              <a:rPr lang="zh-CN" altLang="en-US" dirty="0"/>
              <a:t> </a:t>
            </a:r>
            <a:r>
              <a:rPr lang="en-US" altLang="zh-CN" dirty="0"/>
              <a:t>DECIDED</a:t>
            </a:r>
            <a:endParaRPr lang="en-US" dirty="0"/>
          </a:p>
        </p:txBody>
      </p:sp>
      <p:grpSp>
        <p:nvGrpSpPr>
          <p:cNvPr id="64" name="Group 63">
            <a:extLst>
              <a:ext uri="{FF2B5EF4-FFF2-40B4-BE49-F238E27FC236}">
                <a16:creationId xmlns:a16="http://schemas.microsoft.com/office/drawing/2014/main" id="{89A3EF5C-98EC-D848-E6AC-81A0D1F4986C}"/>
              </a:ext>
            </a:extLst>
          </p:cNvPr>
          <p:cNvGrpSpPr/>
          <p:nvPr/>
        </p:nvGrpSpPr>
        <p:grpSpPr>
          <a:xfrm>
            <a:off x="5232921" y="4882370"/>
            <a:ext cx="3674346" cy="400110"/>
            <a:chOff x="5080913" y="4859620"/>
            <a:chExt cx="3674346" cy="400110"/>
          </a:xfrm>
        </p:grpSpPr>
        <p:sp>
          <p:nvSpPr>
            <p:cNvPr id="24" name="TextBox 23">
              <a:extLst>
                <a:ext uri="{FF2B5EF4-FFF2-40B4-BE49-F238E27FC236}">
                  <a16:creationId xmlns:a16="http://schemas.microsoft.com/office/drawing/2014/main" id="{973555EC-8749-33FD-E487-3DBF50AE4B63}"/>
                </a:ext>
              </a:extLst>
            </p:cNvPr>
            <p:cNvSpPr txBox="1"/>
            <p:nvPr/>
          </p:nvSpPr>
          <p:spPr>
            <a:xfrm>
              <a:off x="5460767" y="4859620"/>
              <a:ext cx="3294492" cy="400110"/>
            </a:xfrm>
            <a:prstGeom prst="rect">
              <a:avLst/>
            </a:prstGeom>
            <a:noFill/>
          </p:spPr>
          <p:txBody>
            <a:bodyPr wrap="none" rtlCol="0">
              <a:spAutoFit/>
            </a:bodyPr>
            <a:lstStyle/>
            <a:p>
              <a:r>
                <a:rPr lang="en-US" sz="2000" b="1" dirty="0"/>
                <a:t>Promote</a:t>
              </a:r>
              <a:r>
                <a:rPr lang="en-US" sz="2000" b="1" dirty="0">
                  <a:solidFill>
                    <a:srgbClr val="A31F34"/>
                  </a:solidFill>
                  <a:latin typeface="Arial" panose="020B0604020202020204" pitchFamily="34" charset="0"/>
                </a:rPr>
                <a:t> </a:t>
              </a:r>
              <a:r>
                <a:rPr lang="en-US" sz="2000" b="1" dirty="0"/>
                <a:t>which</a:t>
              </a:r>
              <a:r>
                <a:rPr lang="en-US" sz="2000" b="1" dirty="0">
                  <a:solidFill>
                    <a:srgbClr val="A31F34"/>
                  </a:solidFill>
                  <a:effectLst/>
                  <a:latin typeface="Arial" panose="020B0604020202020204" pitchFamily="34" charset="0"/>
                </a:rPr>
                <a:t> </a:t>
              </a:r>
              <a:r>
                <a:rPr lang="en-US" altLang="zh-CN" sz="2000" b="1" dirty="0">
                  <a:solidFill>
                    <a:srgbClr val="A31F34"/>
                  </a:solidFill>
                </a:rPr>
                <a:t>product</a:t>
              </a:r>
              <a:r>
                <a:rPr lang="en-US" altLang="zh-CN" sz="2000" b="1" dirty="0"/>
                <a:t>?</a:t>
              </a:r>
            </a:p>
          </p:txBody>
        </p:sp>
        <p:pic>
          <p:nvPicPr>
            <p:cNvPr id="57" name="Graphic 56" descr="Badge Question Mark with solid fill">
              <a:extLst>
                <a:ext uri="{FF2B5EF4-FFF2-40B4-BE49-F238E27FC236}">
                  <a16:creationId xmlns:a16="http://schemas.microsoft.com/office/drawing/2014/main" id="{F1AB40C2-8410-0F0F-E586-92CBD16E225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80913" y="4877284"/>
              <a:ext cx="365760" cy="365760"/>
            </a:xfrm>
            <a:prstGeom prst="rect">
              <a:avLst/>
            </a:prstGeom>
          </p:spPr>
        </p:pic>
      </p:grpSp>
      <p:grpSp>
        <p:nvGrpSpPr>
          <p:cNvPr id="66" name="Group 65">
            <a:extLst>
              <a:ext uri="{FF2B5EF4-FFF2-40B4-BE49-F238E27FC236}">
                <a16:creationId xmlns:a16="http://schemas.microsoft.com/office/drawing/2014/main" id="{7520840F-A70C-D94F-E202-A2FF1F462F4F}"/>
              </a:ext>
            </a:extLst>
          </p:cNvPr>
          <p:cNvGrpSpPr/>
          <p:nvPr/>
        </p:nvGrpSpPr>
        <p:grpSpPr>
          <a:xfrm>
            <a:off x="5232921" y="5433439"/>
            <a:ext cx="3690376" cy="400110"/>
            <a:chOff x="5080913" y="5433439"/>
            <a:chExt cx="3690376" cy="400110"/>
          </a:xfrm>
        </p:grpSpPr>
        <p:sp>
          <p:nvSpPr>
            <p:cNvPr id="25" name="TextBox 24">
              <a:extLst>
                <a:ext uri="{FF2B5EF4-FFF2-40B4-BE49-F238E27FC236}">
                  <a16:creationId xmlns:a16="http://schemas.microsoft.com/office/drawing/2014/main" id="{C9A4B949-C3CC-117C-75CC-74C61A5DA897}"/>
                </a:ext>
              </a:extLst>
            </p:cNvPr>
            <p:cNvSpPr txBox="1"/>
            <p:nvPr/>
          </p:nvSpPr>
          <p:spPr>
            <a:xfrm>
              <a:off x="5460767" y="5433439"/>
              <a:ext cx="3310522" cy="400110"/>
            </a:xfrm>
            <a:prstGeom prst="rect">
              <a:avLst/>
            </a:prstGeom>
            <a:noFill/>
          </p:spPr>
          <p:txBody>
            <a:bodyPr wrap="none" rtlCol="0">
              <a:spAutoFit/>
            </a:bodyPr>
            <a:lstStyle/>
            <a:p>
              <a:r>
                <a:rPr lang="en-US" sz="2000" b="1" dirty="0"/>
                <a:t>Through which </a:t>
              </a:r>
              <a:r>
                <a:rPr lang="en-US" altLang="zh-CN" sz="2000" b="1" dirty="0">
                  <a:solidFill>
                    <a:srgbClr val="017770"/>
                  </a:solidFill>
                </a:rPr>
                <a:t>channel</a:t>
              </a:r>
              <a:r>
                <a:rPr lang="en-US" altLang="zh-CN" sz="2000" b="1" dirty="0"/>
                <a:t>?</a:t>
              </a:r>
            </a:p>
          </p:txBody>
        </p:sp>
        <p:pic>
          <p:nvPicPr>
            <p:cNvPr id="58" name="Graphic 57" descr="Badge Question Mark with solid fill">
              <a:extLst>
                <a:ext uri="{FF2B5EF4-FFF2-40B4-BE49-F238E27FC236}">
                  <a16:creationId xmlns:a16="http://schemas.microsoft.com/office/drawing/2014/main" id="{7C09007E-8D58-1872-B442-626C11CDE02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80913" y="5451592"/>
              <a:ext cx="365760" cy="365760"/>
            </a:xfrm>
            <a:prstGeom prst="rect">
              <a:avLst/>
            </a:prstGeom>
          </p:spPr>
        </p:pic>
      </p:grpSp>
      <p:sp>
        <p:nvSpPr>
          <p:cNvPr id="59" name="Rectangle: Rounded Corners 41">
            <a:extLst>
              <a:ext uri="{FF2B5EF4-FFF2-40B4-BE49-F238E27FC236}">
                <a16:creationId xmlns:a16="http://schemas.microsoft.com/office/drawing/2014/main" id="{18914D3B-E849-816A-6FEF-A2B551787095}"/>
              </a:ext>
            </a:extLst>
          </p:cNvPr>
          <p:cNvSpPr/>
          <p:nvPr/>
        </p:nvSpPr>
        <p:spPr>
          <a:xfrm>
            <a:off x="3903402" y="1884564"/>
            <a:ext cx="2982140" cy="1633561"/>
          </a:xfrm>
          <a:prstGeom prst="roundRect">
            <a:avLst>
              <a:gd name="adj" fmla="val 5675"/>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dirty="0">
              <a:solidFill>
                <a:schemeClr val="accent1"/>
              </a:solidFill>
            </a:endParaRPr>
          </a:p>
        </p:txBody>
      </p:sp>
      <p:sp>
        <p:nvSpPr>
          <p:cNvPr id="60" name="Rectangle: Rounded Corners 41">
            <a:extLst>
              <a:ext uri="{FF2B5EF4-FFF2-40B4-BE49-F238E27FC236}">
                <a16:creationId xmlns:a16="http://schemas.microsoft.com/office/drawing/2014/main" id="{CAAB70F3-AC25-046D-FDEA-9898249631E1}"/>
              </a:ext>
            </a:extLst>
          </p:cNvPr>
          <p:cNvSpPr/>
          <p:nvPr/>
        </p:nvSpPr>
        <p:spPr>
          <a:xfrm>
            <a:off x="7439816" y="1884564"/>
            <a:ext cx="2982140" cy="1633561"/>
          </a:xfrm>
          <a:prstGeom prst="roundRect">
            <a:avLst>
              <a:gd name="adj" fmla="val 5675"/>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a:solidFill>
                <a:schemeClr val="accent1"/>
              </a:solidFill>
            </a:endParaRPr>
          </a:p>
        </p:txBody>
      </p:sp>
      <p:sp>
        <p:nvSpPr>
          <p:cNvPr id="63" name="Rectangle: Rounded Corners 41">
            <a:extLst>
              <a:ext uri="{FF2B5EF4-FFF2-40B4-BE49-F238E27FC236}">
                <a16:creationId xmlns:a16="http://schemas.microsoft.com/office/drawing/2014/main" id="{1A4ED7FF-06AC-9FC3-938A-B592778972D5}"/>
              </a:ext>
            </a:extLst>
          </p:cNvPr>
          <p:cNvSpPr/>
          <p:nvPr/>
        </p:nvSpPr>
        <p:spPr>
          <a:xfrm>
            <a:off x="5052279" y="4288789"/>
            <a:ext cx="4111468" cy="1633561"/>
          </a:xfrm>
          <a:prstGeom prst="roundRect">
            <a:avLst>
              <a:gd name="adj" fmla="val 5675"/>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dirty="0">
              <a:solidFill>
                <a:schemeClr val="accent1"/>
              </a:solidFill>
            </a:endParaRPr>
          </a:p>
        </p:txBody>
      </p:sp>
      <p:sp>
        <p:nvSpPr>
          <p:cNvPr id="70" name="Bent-Up Arrow 69">
            <a:extLst>
              <a:ext uri="{FF2B5EF4-FFF2-40B4-BE49-F238E27FC236}">
                <a16:creationId xmlns:a16="http://schemas.microsoft.com/office/drawing/2014/main" id="{F1A74C34-08BB-DA2C-7D26-E5D92A67ADF7}"/>
              </a:ext>
            </a:extLst>
          </p:cNvPr>
          <p:cNvSpPr/>
          <p:nvPr/>
        </p:nvSpPr>
        <p:spPr>
          <a:xfrm rot="5400000">
            <a:off x="5283274" y="3599744"/>
            <a:ext cx="503617" cy="587183"/>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71" name="Bent-Up Arrow 70">
            <a:extLst>
              <a:ext uri="{FF2B5EF4-FFF2-40B4-BE49-F238E27FC236}">
                <a16:creationId xmlns:a16="http://schemas.microsoft.com/office/drawing/2014/main" id="{BB06A4B9-5F48-FE4F-7A55-B6DC1C2FD8A2}"/>
              </a:ext>
            </a:extLst>
          </p:cNvPr>
          <p:cNvSpPr/>
          <p:nvPr/>
        </p:nvSpPr>
        <p:spPr>
          <a:xfrm rot="5400000" flipV="1">
            <a:off x="8536306" y="3599746"/>
            <a:ext cx="503617" cy="587182"/>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Tree>
    <p:extLst>
      <p:ext uri="{BB962C8B-B14F-4D97-AF65-F5344CB8AC3E}">
        <p14:creationId xmlns:p14="http://schemas.microsoft.com/office/powerpoint/2010/main" val="413459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604CA04-94CE-3DD8-E4A8-0B8F6DF0BECA}"/>
              </a:ext>
            </a:extLst>
          </p:cNvPr>
          <p:cNvGraphicFramePr>
            <a:graphicFrameLocks noChangeAspect="1"/>
          </p:cNvGraphicFramePr>
          <p:nvPr>
            <p:custDataLst>
              <p:tags r:id="rId1"/>
            </p:custDataLst>
            <p:extLst>
              <p:ext uri="{D42A27DB-BD31-4B8C-83A1-F6EECF244321}">
                <p14:modId xmlns:p14="http://schemas.microsoft.com/office/powerpoint/2010/main" val="28868602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604CA04-94CE-3DD8-E4A8-0B8F6DF0BE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A0581C17-9961-98F9-59F1-D6EC04303665}"/>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000DAB95-532A-3C95-87FF-713EC59257DA}"/>
              </a:ext>
            </a:extLst>
          </p:cNvPr>
          <p:cNvSpPr>
            <a:spLocks noGrp="1"/>
          </p:cNvSpPr>
          <p:nvPr>
            <p:ph type="sldNum" sz="quarter" idx="11"/>
          </p:nvPr>
        </p:nvSpPr>
        <p:spPr/>
        <p:txBody>
          <a:bodyPr/>
          <a:lstStyle/>
          <a:p>
            <a:fld id="{3A74F2AC-1E9A-41D4-8B35-A069FB343260}" type="slidenum">
              <a:rPr lang="en-GB" smtClean="0"/>
              <a:pPr/>
              <a:t>3</a:t>
            </a:fld>
            <a:endParaRPr lang="en-GB"/>
          </a:p>
        </p:txBody>
      </p:sp>
      <p:sp>
        <p:nvSpPr>
          <p:cNvPr id="4" name="Title 3">
            <a:extLst>
              <a:ext uri="{FF2B5EF4-FFF2-40B4-BE49-F238E27FC236}">
                <a16:creationId xmlns:a16="http://schemas.microsoft.com/office/drawing/2014/main" id="{02F89DFB-1F52-43CE-2B68-9A7126FAFFB8}"/>
              </a:ext>
            </a:extLst>
          </p:cNvPr>
          <p:cNvSpPr>
            <a:spLocks noGrp="1"/>
          </p:cNvSpPr>
          <p:nvPr>
            <p:ph type="title"/>
          </p:nvPr>
        </p:nvSpPr>
        <p:spPr/>
        <p:txBody>
          <a:bodyPr vert="horz"/>
          <a:lstStyle/>
          <a:p>
            <a:r>
              <a:rPr lang="en-US" altLang="zh-CN" dirty="0"/>
              <a:t>EDA</a:t>
            </a:r>
            <a:r>
              <a:rPr lang="zh-CN" altLang="en-US" dirty="0"/>
              <a:t> </a:t>
            </a:r>
            <a:r>
              <a:rPr lang="en-US" altLang="zh-CN" dirty="0"/>
              <a:t>&amp;</a:t>
            </a:r>
            <a:r>
              <a:rPr lang="zh-CN" altLang="en-US" dirty="0"/>
              <a:t> </a:t>
            </a:r>
            <a:r>
              <a:rPr lang="en-US" altLang="zh-CN" dirty="0"/>
              <a:t>Feature</a:t>
            </a:r>
            <a:r>
              <a:rPr lang="zh-CN" altLang="en-US" dirty="0"/>
              <a:t> </a:t>
            </a:r>
            <a:r>
              <a:rPr lang="en-US" altLang="zh-CN" dirty="0"/>
              <a:t>Engineering</a:t>
            </a:r>
            <a:endParaRPr lang="en-US" dirty="0"/>
          </a:p>
        </p:txBody>
      </p:sp>
      <p:pic>
        <p:nvPicPr>
          <p:cNvPr id="7" name="Picture 6" descr="A blue and red squares with white text&#10;&#10;Description automatically generated">
            <a:extLst>
              <a:ext uri="{FF2B5EF4-FFF2-40B4-BE49-F238E27FC236}">
                <a16:creationId xmlns:a16="http://schemas.microsoft.com/office/drawing/2014/main" id="{43117802-1D2E-BECB-9538-EBE7850813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372" y="1424074"/>
            <a:ext cx="6310427" cy="4732820"/>
          </a:xfrm>
          <a:prstGeom prst="rect">
            <a:avLst/>
          </a:prstGeom>
        </p:spPr>
      </p:pic>
      <p:sp>
        <p:nvSpPr>
          <p:cNvPr id="8" name="TextBox 7">
            <a:extLst>
              <a:ext uri="{FF2B5EF4-FFF2-40B4-BE49-F238E27FC236}">
                <a16:creationId xmlns:a16="http://schemas.microsoft.com/office/drawing/2014/main" id="{D2FBFBDC-635D-CD7F-BE55-4E2A981D07C1}"/>
              </a:ext>
            </a:extLst>
          </p:cNvPr>
          <p:cNvSpPr txBox="1"/>
          <p:nvPr/>
        </p:nvSpPr>
        <p:spPr>
          <a:xfrm>
            <a:off x="7103957" y="1604540"/>
            <a:ext cx="4120198" cy="4524315"/>
          </a:xfrm>
          <a:prstGeom prst="rect">
            <a:avLst/>
          </a:prstGeom>
          <a:noFill/>
        </p:spPr>
        <p:txBody>
          <a:bodyPr wrap="square" lIns="91440" tIns="45720" rIns="91440" bIns="45720" rtlCol="0" anchor="t">
            <a:spAutoFit/>
          </a:bodyPr>
          <a:lstStyle/>
          <a:p>
            <a:pPr marL="285750" indent="-285750">
              <a:buFont typeface="Arial"/>
              <a:buChar char="•"/>
            </a:pPr>
            <a:r>
              <a:rPr lang="en-US" dirty="0">
                <a:cs typeface="Arial"/>
              </a:rPr>
              <a:t>Moderate correlation with target </a:t>
            </a:r>
            <a:br>
              <a:rPr lang="en-US" dirty="0">
                <a:cs typeface="Arial"/>
              </a:rPr>
            </a:br>
            <a:r>
              <a:rPr lang="en-US" dirty="0">
                <a:cs typeface="Arial"/>
              </a:rPr>
              <a:t>variables overall</a:t>
            </a:r>
          </a:p>
          <a:p>
            <a:pPr marL="285750" indent="-285750">
              <a:buFont typeface="Arial"/>
              <a:buChar char="•"/>
            </a:pPr>
            <a:endParaRPr lang="en-US" dirty="0">
              <a:cs typeface="Arial"/>
            </a:endParaRPr>
          </a:p>
          <a:p>
            <a:pPr marL="285750" indent="-285750">
              <a:buFont typeface="Arial"/>
              <a:buChar char="•"/>
            </a:pPr>
            <a:r>
              <a:rPr lang="en-US" b="1" dirty="0">
                <a:cs typeface="Arial"/>
              </a:rPr>
              <a:t>Savings account</a:t>
            </a:r>
            <a:r>
              <a:rPr lang="en-US" dirty="0">
                <a:cs typeface="Arial"/>
              </a:rPr>
              <a:t>:</a:t>
            </a:r>
          </a:p>
          <a:p>
            <a:pPr marL="742950" lvl="1" indent="-285750">
              <a:buFont typeface="Courier New"/>
              <a:buChar char="o"/>
            </a:pPr>
            <a:r>
              <a:rPr lang="en-US" dirty="0">
                <a:cs typeface="Arial"/>
              </a:rPr>
              <a:t>Income (0.2987)</a:t>
            </a:r>
          </a:p>
          <a:p>
            <a:pPr marL="285750" indent="-285750">
              <a:buFont typeface="Arial"/>
              <a:buChar char="•"/>
            </a:pPr>
            <a:r>
              <a:rPr lang="en-US" b="1" dirty="0">
                <a:cs typeface="Arial"/>
              </a:rPr>
              <a:t>Pension account</a:t>
            </a:r>
            <a:r>
              <a:rPr lang="en-US" dirty="0">
                <a:cs typeface="Arial"/>
              </a:rPr>
              <a:t>:</a:t>
            </a:r>
          </a:p>
          <a:p>
            <a:pPr marL="742950" lvl="1" indent="-285750">
              <a:buFont typeface="Courier New"/>
              <a:buChar char="o"/>
            </a:pPr>
            <a:r>
              <a:rPr lang="en-US" dirty="0">
                <a:cs typeface="Arial"/>
              </a:rPr>
              <a:t>Age (0.3814)</a:t>
            </a:r>
          </a:p>
          <a:p>
            <a:pPr marL="742950" lvl="1" indent="-285750">
              <a:buFont typeface="Courier New"/>
              <a:buChar char="o"/>
            </a:pPr>
            <a:r>
              <a:rPr lang="en-US" dirty="0">
                <a:cs typeface="Arial"/>
              </a:rPr>
              <a:t>Age of Youngest Child (0.3814)</a:t>
            </a:r>
          </a:p>
          <a:p>
            <a:pPr marL="742950" lvl="1" indent="-285750">
              <a:buFont typeface="Courier New"/>
              <a:buChar char="o"/>
            </a:pPr>
            <a:r>
              <a:rPr lang="en-US" dirty="0">
                <a:cs typeface="Arial"/>
              </a:rPr>
              <a:t>Debt-to-Equity Ratio (0.3814)</a:t>
            </a:r>
          </a:p>
          <a:p>
            <a:pPr marL="742950" lvl="1" indent="-285750">
              <a:buFont typeface="Courier New"/>
              <a:buChar char="o"/>
            </a:pPr>
            <a:r>
              <a:rPr lang="en-US" dirty="0">
                <a:cs typeface="Arial"/>
              </a:rPr>
              <a:t>All correlated with each other</a:t>
            </a:r>
          </a:p>
          <a:p>
            <a:pPr marL="285750" indent="-285750">
              <a:buFont typeface="Arial"/>
              <a:buChar char="•"/>
            </a:pPr>
            <a:r>
              <a:rPr lang="en-US" b="1" dirty="0">
                <a:cs typeface="Arial"/>
              </a:rPr>
              <a:t>Mortgage account</a:t>
            </a:r>
            <a:r>
              <a:rPr lang="en-US" dirty="0">
                <a:cs typeface="Arial"/>
              </a:rPr>
              <a:t>:</a:t>
            </a:r>
          </a:p>
          <a:p>
            <a:pPr marL="742950" lvl="1" indent="-285750">
              <a:buFont typeface="Courier New"/>
              <a:buChar char="o"/>
            </a:pPr>
            <a:r>
              <a:rPr lang="en-US" dirty="0">
                <a:cs typeface="Arial"/>
              </a:rPr>
              <a:t># Loan accounts (0.5916)</a:t>
            </a:r>
          </a:p>
          <a:p>
            <a:pPr marL="742950" lvl="1" indent="-285750">
              <a:buFont typeface="Courier New"/>
              <a:buChar char="o"/>
            </a:pPr>
            <a:r>
              <a:rPr lang="en-US" dirty="0">
                <a:cs typeface="Arial"/>
              </a:rPr>
              <a:t># Household members (0.2278)</a:t>
            </a:r>
          </a:p>
          <a:p>
            <a:pPr marL="742950" lvl="1" indent="-285750">
              <a:buFont typeface="Courier New"/>
              <a:buChar char="o"/>
            </a:pPr>
            <a:endParaRPr lang="en-US" dirty="0">
              <a:cs typeface="Arial"/>
            </a:endParaRPr>
          </a:p>
          <a:p>
            <a:pPr lvl="1"/>
            <a:endParaRPr lang="en-US" dirty="0">
              <a:cs typeface="Arial"/>
            </a:endParaRPr>
          </a:p>
        </p:txBody>
      </p:sp>
    </p:spTree>
    <p:extLst>
      <p:ext uri="{BB962C8B-B14F-4D97-AF65-F5344CB8AC3E}">
        <p14:creationId xmlns:p14="http://schemas.microsoft.com/office/powerpoint/2010/main" val="3025999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604CA04-94CE-3DD8-E4A8-0B8F6DF0BE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604CA04-94CE-3DD8-E4A8-0B8F6DF0BE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A0581C17-9961-98F9-59F1-D6EC04303665}"/>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000DAB95-532A-3C95-87FF-713EC59257DA}"/>
              </a:ext>
            </a:extLst>
          </p:cNvPr>
          <p:cNvSpPr>
            <a:spLocks noGrp="1"/>
          </p:cNvSpPr>
          <p:nvPr>
            <p:ph type="sldNum" sz="quarter" idx="11"/>
          </p:nvPr>
        </p:nvSpPr>
        <p:spPr/>
        <p:txBody>
          <a:bodyPr/>
          <a:lstStyle/>
          <a:p>
            <a:fld id="{3A74F2AC-1E9A-41D4-8B35-A069FB343260}" type="slidenum">
              <a:rPr lang="en-GB" smtClean="0"/>
              <a:pPr/>
              <a:t>4</a:t>
            </a:fld>
            <a:endParaRPr lang="en-GB"/>
          </a:p>
        </p:txBody>
      </p:sp>
      <p:sp>
        <p:nvSpPr>
          <p:cNvPr id="4" name="Title 3">
            <a:extLst>
              <a:ext uri="{FF2B5EF4-FFF2-40B4-BE49-F238E27FC236}">
                <a16:creationId xmlns:a16="http://schemas.microsoft.com/office/drawing/2014/main" id="{02F89DFB-1F52-43CE-2B68-9A7126FAFFB8}"/>
              </a:ext>
            </a:extLst>
          </p:cNvPr>
          <p:cNvSpPr>
            <a:spLocks noGrp="1"/>
          </p:cNvSpPr>
          <p:nvPr>
            <p:ph type="title"/>
          </p:nvPr>
        </p:nvSpPr>
        <p:spPr/>
        <p:txBody>
          <a:bodyPr vert="horz"/>
          <a:lstStyle/>
          <a:p>
            <a:r>
              <a:rPr lang="en-US" altLang="zh-CN" dirty="0"/>
              <a:t>EDA</a:t>
            </a:r>
            <a:r>
              <a:rPr lang="zh-CN" altLang="en-US" dirty="0"/>
              <a:t> </a:t>
            </a:r>
            <a:r>
              <a:rPr lang="en-US" altLang="zh-CN" dirty="0"/>
              <a:t>&amp;</a:t>
            </a:r>
            <a:r>
              <a:rPr lang="zh-CN" altLang="en-US" dirty="0"/>
              <a:t> </a:t>
            </a:r>
            <a:r>
              <a:rPr lang="en-US" altLang="zh-CN" dirty="0"/>
              <a:t>Feature</a:t>
            </a:r>
            <a:r>
              <a:rPr lang="zh-CN" altLang="en-US" dirty="0"/>
              <a:t> </a:t>
            </a:r>
            <a:r>
              <a:rPr lang="en-US" altLang="zh-CN" dirty="0"/>
              <a:t>Engineering </a:t>
            </a:r>
          </a:p>
        </p:txBody>
      </p:sp>
      <p:pic>
        <p:nvPicPr>
          <p:cNvPr id="9" name="Picture 8" descr="A graph of a mortgage&#10;&#10;Description automatically generated">
            <a:extLst>
              <a:ext uri="{FF2B5EF4-FFF2-40B4-BE49-F238E27FC236}">
                <a16:creationId xmlns:a16="http://schemas.microsoft.com/office/drawing/2014/main" id="{5F3D08ED-97C2-F51E-DD6C-609FC58E7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155" y="1438115"/>
            <a:ext cx="9408890" cy="3763556"/>
          </a:xfrm>
          <a:prstGeom prst="rect">
            <a:avLst/>
          </a:prstGeom>
        </p:spPr>
      </p:pic>
      <p:sp>
        <p:nvSpPr>
          <p:cNvPr id="10" name="TextBox 9">
            <a:extLst>
              <a:ext uri="{FF2B5EF4-FFF2-40B4-BE49-F238E27FC236}">
                <a16:creationId xmlns:a16="http://schemas.microsoft.com/office/drawing/2014/main" id="{B0849E97-CC17-218D-530C-D7E5DB21DA8C}"/>
              </a:ext>
            </a:extLst>
          </p:cNvPr>
          <p:cNvSpPr txBox="1"/>
          <p:nvPr/>
        </p:nvSpPr>
        <p:spPr>
          <a:xfrm>
            <a:off x="933450" y="5290155"/>
            <a:ext cx="10328468" cy="369332"/>
          </a:xfrm>
          <a:prstGeom prst="rect">
            <a:avLst/>
          </a:prstGeom>
          <a:noFill/>
        </p:spPr>
        <p:txBody>
          <a:bodyPr wrap="none" lIns="91440" tIns="45720" rIns="91440" bIns="45720" rtlCol="0" anchor="t">
            <a:spAutoFit/>
          </a:bodyPr>
          <a:lstStyle/>
          <a:p>
            <a:r>
              <a:rPr lang="en-US" dirty="0"/>
              <a:t>Selected Features: </a:t>
            </a:r>
            <a:r>
              <a:rPr lang="en-US" b="1" dirty="0"/>
              <a:t>Age, Income, Number of members in household, Number of loan accounts</a:t>
            </a:r>
          </a:p>
        </p:txBody>
      </p:sp>
    </p:spTree>
    <p:extLst>
      <p:ext uri="{BB962C8B-B14F-4D97-AF65-F5344CB8AC3E}">
        <p14:creationId xmlns:p14="http://schemas.microsoft.com/office/powerpoint/2010/main" val="2558116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6AC346F-7E23-3562-92D4-AF53FE2C515D}"/>
              </a:ext>
            </a:extLst>
          </p:cNvPr>
          <p:cNvGraphicFramePr>
            <a:graphicFrameLocks noChangeAspect="1"/>
          </p:cNvGraphicFramePr>
          <p:nvPr>
            <p:custDataLst>
              <p:tags r:id="rId1"/>
            </p:custDataLst>
            <p:extLst>
              <p:ext uri="{D42A27DB-BD31-4B8C-83A1-F6EECF244321}">
                <p14:modId xmlns:p14="http://schemas.microsoft.com/office/powerpoint/2010/main" val="35769561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C6AC346F-7E23-3562-92D4-AF53FE2C515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2" name="Rectangle: Rounded Corners 41">
            <a:extLst>
              <a:ext uri="{FF2B5EF4-FFF2-40B4-BE49-F238E27FC236}">
                <a16:creationId xmlns:a16="http://schemas.microsoft.com/office/drawing/2014/main" id="{9CCB0A45-31F4-0F08-EF9C-CA1ABCFDE878}"/>
              </a:ext>
            </a:extLst>
          </p:cNvPr>
          <p:cNvSpPr/>
          <p:nvPr/>
        </p:nvSpPr>
        <p:spPr>
          <a:xfrm>
            <a:off x="6581259" y="1620381"/>
            <a:ext cx="3882813" cy="4513626"/>
          </a:xfrm>
          <a:prstGeom prst="roundRect">
            <a:avLst>
              <a:gd name="adj" fmla="val 0"/>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a:solidFill>
                <a:schemeClr val="accent1"/>
              </a:solidFill>
            </a:endParaRPr>
          </a:p>
        </p:txBody>
      </p:sp>
      <p:sp>
        <p:nvSpPr>
          <p:cNvPr id="89" name="Rectangle: Rounded Corners 41">
            <a:extLst>
              <a:ext uri="{FF2B5EF4-FFF2-40B4-BE49-F238E27FC236}">
                <a16:creationId xmlns:a16="http://schemas.microsoft.com/office/drawing/2014/main" id="{571A4898-3C16-78CF-61EA-373FA83E383A}"/>
              </a:ext>
            </a:extLst>
          </p:cNvPr>
          <p:cNvSpPr/>
          <p:nvPr/>
        </p:nvSpPr>
        <p:spPr>
          <a:xfrm>
            <a:off x="1153420" y="1620381"/>
            <a:ext cx="3882813" cy="4513626"/>
          </a:xfrm>
          <a:prstGeom prst="roundRect">
            <a:avLst>
              <a:gd name="adj" fmla="val 0"/>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a:solidFill>
                <a:schemeClr val="accent1"/>
              </a:solidFill>
            </a:endParaRPr>
          </a:p>
        </p:txBody>
      </p:sp>
      <p:sp>
        <p:nvSpPr>
          <p:cNvPr id="3" name="Slide Number Placeholder 2">
            <a:extLst>
              <a:ext uri="{FF2B5EF4-FFF2-40B4-BE49-F238E27FC236}">
                <a16:creationId xmlns:a16="http://schemas.microsoft.com/office/drawing/2014/main" id="{7720D44A-33D5-A940-ABB1-4D8402E8328D}"/>
              </a:ext>
            </a:extLst>
          </p:cNvPr>
          <p:cNvSpPr>
            <a:spLocks noGrp="1"/>
          </p:cNvSpPr>
          <p:nvPr>
            <p:ph type="sldNum" sz="quarter" idx="11"/>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DF7EBA65-5112-0D3B-F21A-3A22B2A939B7}"/>
              </a:ext>
            </a:extLst>
          </p:cNvPr>
          <p:cNvSpPr>
            <a:spLocks noGrp="1"/>
          </p:cNvSpPr>
          <p:nvPr>
            <p:ph type="title"/>
          </p:nvPr>
        </p:nvSpPr>
        <p:spPr/>
        <p:txBody>
          <a:bodyPr vert="horz"/>
          <a:lstStyle/>
          <a:p>
            <a:r>
              <a:rPr lang="en-US" altLang="zh-CN" dirty="0">
                <a:solidFill>
                  <a:schemeClr val="accent2"/>
                </a:solidFill>
              </a:rPr>
              <a:t>Methodology &amp; Prediction</a:t>
            </a:r>
            <a:r>
              <a:rPr lang="zh-CN" altLang="en-US" dirty="0">
                <a:solidFill>
                  <a:schemeClr val="accent2"/>
                </a:solidFill>
              </a:rPr>
              <a:t> </a:t>
            </a:r>
            <a:r>
              <a:rPr lang="en-US" altLang="zh-CN" dirty="0">
                <a:solidFill>
                  <a:schemeClr val="accent2"/>
                </a:solidFill>
              </a:rPr>
              <a:t>models</a:t>
            </a:r>
            <a:endParaRPr lang="en-US" dirty="0">
              <a:solidFill>
                <a:schemeClr val="accent2"/>
              </a:solidFill>
            </a:endParaRPr>
          </a:p>
        </p:txBody>
      </p:sp>
      <p:grpSp>
        <p:nvGrpSpPr>
          <p:cNvPr id="81" name="Group 80">
            <a:extLst>
              <a:ext uri="{FF2B5EF4-FFF2-40B4-BE49-F238E27FC236}">
                <a16:creationId xmlns:a16="http://schemas.microsoft.com/office/drawing/2014/main" id="{C1D121F0-2DDF-8BDD-05DA-E8151E751DBF}"/>
              </a:ext>
            </a:extLst>
          </p:cNvPr>
          <p:cNvGrpSpPr/>
          <p:nvPr/>
        </p:nvGrpSpPr>
        <p:grpSpPr>
          <a:xfrm>
            <a:off x="1130181" y="1911951"/>
            <a:ext cx="4018075" cy="3826902"/>
            <a:chOff x="1379420" y="1600462"/>
            <a:chExt cx="4018075" cy="3826902"/>
          </a:xfrm>
        </p:grpSpPr>
        <p:grpSp>
          <p:nvGrpSpPr>
            <p:cNvPr id="42" name="Group 41">
              <a:extLst>
                <a:ext uri="{FF2B5EF4-FFF2-40B4-BE49-F238E27FC236}">
                  <a16:creationId xmlns:a16="http://schemas.microsoft.com/office/drawing/2014/main" id="{3F20563F-DF40-D210-798E-9A50576CD488}"/>
                </a:ext>
              </a:extLst>
            </p:cNvPr>
            <p:cNvGrpSpPr/>
            <p:nvPr/>
          </p:nvGrpSpPr>
          <p:grpSpPr>
            <a:xfrm>
              <a:off x="2901118" y="1600462"/>
              <a:ext cx="2496377" cy="369332"/>
              <a:chOff x="2901118" y="1883229"/>
              <a:chExt cx="2496377" cy="369332"/>
            </a:xfrm>
          </p:grpSpPr>
          <p:sp>
            <p:nvSpPr>
              <p:cNvPr id="6" name="TextBox 5">
                <a:extLst>
                  <a:ext uri="{FF2B5EF4-FFF2-40B4-BE49-F238E27FC236}">
                    <a16:creationId xmlns:a16="http://schemas.microsoft.com/office/drawing/2014/main" id="{D76FDFDE-619C-408A-7F5F-967813F948E3}"/>
                  </a:ext>
                </a:extLst>
              </p:cNvPr>
              <p:cNvSpPr txBox="1"/>
              <p:nvPr/>
            </p:nvSpPr>
            <p:spPr>
              <a:xfrm>
                <a:off x="2901118" y="1883229"/>
                <a:ext cx="2125326" cy="369332"/>
              </a:xfrm>
              <a:prstGeom prst="rect">
                <a:avLst/>
              </a:prstGeom>
              <a:noFill/>
            </p:spPr>
            <p:txBody>
              <a:bodyPr wrap="none" rtlCol="0">
                <a:spAutoFit/>
              </a:bodyPr>
              <a:lstStyle/>
              <a:p>
                <a:pPr algn="r"/>
                <a:r>
                  <a:rPr lang="en-US" b="1" dirty="0"/>
                  <a:t>Greedy Algorithm</a:t>
                </a:r>
              </a:p>
            </p:txBody>
          </p:sp>
          <p:sp>
            <p:nvSpPr>
              <p:cNvPr id="21" name="Oval 20">
                <a:extLst>
                  <a:ext uri="{FF2B5EF4-FFF2-40B4-BE49-F238E27FC236}">
                    <a16:creationId xmlns:a16="http://schemas.microsoft.com/office/drawing/2014/main" id="{E1D6CDA2-9AC1-7D1E-16C5-99520CB926D2}"/>
                  </a:ext>
                </a:extLst>
              </p:cNvPr>
              <p:cNvSpPr/>
              <p:nvPr/>
            </p:nvSpPr>
            <p:spPr>
              <a:xfrm>
                <a:off x="5174456" y="1956375"/>
                <a:ext cx="223039" cy="2230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2D8F7E92-BE32-4EFF-1D8E-D74A742D0DDB}"/>
                </a:ext>
              </a:extLst>
            </p:cNvPr>
            <p:cNvGrpSpPr/>
            <p:nvPr/>
          </p:nvGrpSpPr>
          <p:grpSpPr>
            <a:xfrm>
              <a:off x="1379420" y="2752985"/>
              <a:ext cx="4018075" cy="369332"/>
              <a:chOff x="1379420" y="2855125"/>
              <a:chExt cx="4018075" cy="369332"/>
            </a:xfrm>
          </p:grpSpPr>
          <p:sp>
            <p:nvSpPr>
              <p:cNvPr id="7" name="TextBox 6">
                <a:extLst>
                  <a:ext uri="{FF2B5EF4-FFF2-40B4-BE49-F238E27FC236}">
                    <a16:creationId xmlns:a16="http://schemas.microsoft.com/office/drawing/2014/main" id="{538F10AC-59BB-7EF7-9A04-F7586118DF89}"/>
                  </a:ext>
                </a:extLst>
              </p:cNvPr>
              <p:cNvSpPr txBox="1"/>
              <p:nvPr/>
            </p:nvSpPr>
            <p:spPr>
              <a:xfrm>
                <a:off x="1379420" y="2855125"/>
                <a:ext cx="3647024" cy="369332"/>
              </a:xfrm>
              <a:prstGeom prst="rect">
                <a:avLst/>
              </a:prstGeom>
              <a:noFill/>
            </p:spPr>
            <p:txBody>
              <a:bodyPr wrap="none" rtlCol="0">
                <a:spAutoFit/>
              </a:bodyPr>
              <a:lstStyle/>
              <a:p>
                <a:pPr algn="r"/>
                <a:r>
                  <a:rPr lang="en-US" b="1" dirty="0"/>
                  <a:t>Sample Average Approximation</a:t>
                </a:r>
              </a:p>
            </p:txBody>
          </p:sp>
          <p:sp>
            <p:nvSpPr>
              <p:cNvPr id="22" name="Oval 21">
                <a:extLst>
                  <a:ext uri="{FF2B5EF4-FFF2-40B4-BE49-F238E27FC236}">
                    <a16:creationId xmlns:a16="http://schemas.microsoft.com/office/drawing/2014/main" id="{602583FC-F210-11EE-B19E-FC8A12677016}"/>
                  </a:ext>
                </a:extLst>
              </p:cNvPr>
              <p:cNvSpPr/>
              <p:nvPr/>
            </p:nvSpPr>
            <p:spPr>
              <a:xfrm>
                <a:off x="5174456" y="2928271"/>
                <a:ext cx="223039" cy="2230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A46C8F10-52A0-278F-4E8D-D154E8AA9CBA}"/>
                </a:ext>
              </a:extLst>
            </p:cNvPr>
            <p:cNvGrpSpPr/>
            <p:nvPr/>
          </p:nvGrpSpPr>
          <p:grpSpPr>
            <a:xfrm>
              <a:off x="3072062" y="3905508"/>
              <a:ext cx="2325433" cy="369332"/>
              <a:chOff x="3072062" y="3827021"/>
              <a:chExt cx="2325433" cy="369332"/>
            </a:xfrm>
          </p:grpSpPr>
          <p:sp>
            <p:nvSpPr>
              <p:cNvPr id="8" name="TextBox 7">
                <a:extLst>
                  <a:ext uri="{FF2B5EF4-FFF2-40B4-BE49-F238E27FC236}">
                    <a16:creationId xmlns:a16="http://schemas.microsoft.com/office/drawing/2014/main" id="{FE661DE2-A0BC-9221-4D85-852979AC80E4}"/>
                  </a:ext>
                </a:extLst>
              </p:cNvPr>
              <p:cNvSpPr txBox="1"/>
              <p:nvPr/>
            </p:nvSpPr>
            <p:spPr>
              <a:xfrm>
                <a:off x="3072062" y="3827021"/>
                <a:ext cx="1954382" cy="369332"/>
              </a:xfrm>
              <a:prstGeom prst="rect">
                <a:avLst/>
              </a:prstGeom>
              <a:noFill/>
            </p:spPr>
            <p:txBody>
              <a:bodyPr wrap="none" rtlCol="0">
                <a:spAutoFit/>
              </a:bodyPr>
              <a:lstStyle/>
              <a:p>
                <a:pPr algn="r"/>
                <a:r>
                  <a:rPr lang="en-US" b="1" dirty="0"/>
                  <a:t>Point Prediction</a:t>
                </a:r>
              </a:p>
            </p:txBody>
          </p:sp>
          <p:sp>
            <p:nvSpPr>
              <p:cNvPr id="23" name="Oval 22">
                <a:extLst>
                  <a:ext uri="{FF2B5EF4-FFF2-40B4-BE49-F238E27FC236}">
                    <a16:creationId xmlns:a16="http://schemas.microsoft.com/office/drawing/2014/main" id="{BACFF2B0-0E80-50FB-CFBF-D4332F5495CC}"/>
                  </a:ext>
                </a:extLst>
              </p:cNvPr>
              <p:cNvSpPr/>
              <p:nvPr/>
            </p:nvSpPr>
            <p:spPr>
              <a:xfrm>
                <a:off x="5174456" y="3900167"/>
                <a:ext cx="223039" cy="2230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9D246313-4D5A-C51C-3F63-3995737DD493}"/>
                </a:ext>
              </a:extLst>
            </p:cNvPr>
            <p:cNvGrpSpPr/>
            <p:nvPr/>
          </p:nvGrpSpPr>
          <p:grpSpPr>
            <a:xfrm>
              <a:off x="2328269" y="5058032"/>
              <a:ext cx="3069226" cy="369332"/>
              <a:chOff x="2328269" y="5340799"/>
              <a:chExt cx="3069226" cy="369332"/>
            </a:xfrm>
          </p:grpSpPr>
          <p:sp>
            <p:nvSpPr>
              <p:cNvPr id="9" name="TextBox 8">
                <a:extLst>
                  <a:ext uri="{FF2B5EF4-FFF2-40B4-BE49-F238E27FC236}">
                    <a16:creationId xmlns:a16="http://schemas.microsoft.com/office/drawing/2014/main" id="{E707903A-6383-49E3-F795-CB259DD0CDB2}"/>
                  </a:ext>
                </a:extLst>
              </p:cNvPr>
              <p:cNvSpPr txBox="1"/>
              <p:nvPr/>
            </p:nvSpPr>
            <p:spPr>
              <a:xfrm>
                <a:off x="2328269" y="5340799"/>
                <a:ext cx="2698175" cy="369332"/>
              </a:xfrm>
              <a:prstGeom prst="rect">
                <a:avLst/>
              </a:prstGeom>
              <a:noFill/>
            </p:spPr>
            <p:txBody>
              <a:bodyPr wrap="none" rtlCol="0">
                <a:spAutoFit/>
              </a:bodyPr>
              <a:lstStyle/>
              <a:p>
                <a:pPr algn="r"/>
                <a:r>
                  <a:rPr lang="en-US" b="1" dirty="0"/>
                  <a:t>Predictive Prescription</a:t>
                </a:r>
              </a:p>
            </p:txBody>
          </p:sp>
          <p:sp>
            <p:nvSpPr>
              <p:cNvPr id="24" name="Oval 23">
                <a:extLst>
                  <a:ext uri="{FF2B5EF4-FFF2-40B4-BE49-F238E27FC236}">
                    <a16:creationId xmlns:a16="http://schemas.microsoft.com/office/drawing/2014/main" id="{1E9DC98D-0608-5967-1816-E9574BD88BF0}"/>
                  </a:ext>
                </a:extLst>
              </p:cNvPr>
              <p:cNvSpPr/>
              <p:nvPr/>
            </p:nvSpPr>
            <p:spPr>
              <a:xfrm>
                <a:off x="5174456" y="5413945"/>
                <a:ext cx="223039" cy="2230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55" name="Straight Connector 54">
            <a:extLst>
              <a:ext uri="{FF2B5EF4-FFF2-40B4-BE49-F238E27FC236}">
                <a16:creationId xmlns:a16="http://schemas.microsoft.com/office/drawing/2014/main" id="{2F742DAD-96FA-E6B6-58B5-3D09A21BECF0}"/>
              </a:ext>
            </a:extLst>
          </p:cNvPr>
          <p:cNvCxnSpPr>
            <a:stCxn id="21" idx="6"/>
            <a:endCxn id="25" idx="2"/>
          </p:cNvCxnSpPr>
          <p:nvPr/>
        </p:nvCxnSpPr>
        <p:spPr>
          <a:xfrm>
            <a:off x="5148256" y="2096617"/>
            <a:ext cx="1326981" cy="424585"/>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0ADE14C-4713-149A-11A0-7A527E35E848}"/>
              </a:ext>
            </a:extLst>
          </p:cNvPr>
          <p:cNvCxnSpPr>
            <a:stCxn id="21" idx="6"/>
            <a:endCxn id="29" idx="2"/>
          </p:cNvCxnSpPr>
          <p:nvPr/>
        </p:nvCxnSpPr>
        <p:spPr>
          <a:xfrm>
            <a:off x="5148256" y="2096617"/>
            <a:ext cx="1326981" cy="107332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95DB64-1419-096B-8D6B-DD4899A34105}"/>
              </a:ext>
            </a:extLst>
          </p:cNvPr>
          <p:cNvCxnSpPr>
            <a:stCxn id="21" idx="6"/>
            <a:endCxn id="26" idx="2"/>
          </p:cNvCxnSpPr>
          <p:nvPr/>
        </p:nvCxnSpPr>
        <p:spPr>
          <a:xfrm>
            <a:off x="5148256" y="2096617"/>
            <a:ext cx="1326981" cy="1728787"/>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88A143-9E9D-00B4-64F6-A5FA3C52E80E}"/>
              </a:ext>
            </a:extLst>
          </p:cNvPr>
          <p:cNvCxnSpPr>
            <a:stCxn id="21" idx="6"/>
            <a:endCxn id="53" idx="2"/>
          </p:cNvCxnSpPr>
          <p:nvPr/>
        </p:nvCxnSpPr>
        <p:spPr>
          <a:xfrm>
            <a:off x="5148256" y="2096617"/>
            <a:ext cx="1326981" cy="2377523"/>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5A1B72-2531-E860-C5DB-7ACA8C5B7835}"/>
              </a:ext>
            </a:extLst>
          </p:cNvPr>
          <p:cNvCxnSpPr>
            <a:stCxn id="23" idx="6"/>
            <a:endCxn id="25" idx="2"/>
          </p:cNvCxnSpPr>
          <p:nvPr/>
        </p:nvCxnSpPr>
        <p:spPr>
          <a:xfrm flipV="1">
            <a:off x="5148256" y="2521202"/>
            <a:ext cx="1326981" cy="18804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9007755-B473-A402-AAF3-D270BC816BC2}"/>
              </a:ext>
            </a:extLst>
          </p:cNvPr>
          <p:cNvCxnSpPr>
            <a:stCxn id="23" idx="6"/>
            <a:endCxn id="29" idx="2"/>
          </p:cNvCxnSpPr>
          <p:nvPr/>
        </p:nvCxnSpPr>
        <p:spPr>
          <a:xfrm flipV="1">
            <a:off x="5148256" y="3169938"/>
            <a:ext cx="1326981" cy="1231725"/>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D092FE1-170F-80D1-CF6C-D198CE9A0742}"/>
              </a:ext>
            </a:extLst>
          </p:cNvPr>
          <p:cNvCxnSpPr>
            <a:stCxn id="23" idx="6"/>
            <a:endCxn id="26" idx="2"/>
          </p:cNvCxnSpPr>
          <p:nvPr/>
        </p:nvCxnSpPr>
        <p:spPr>
          <a:xfrm flipV="1">
            <a:off x="5148256" y="3825404"/>
            <a:ext cx="1326981" cy="576259"/>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7531BE6-BAB9-42A4-4B1E-C505E7945D35}"/>
              </a:ext>
            </a:extLst>
          </p:cNvPr>
          <p:cNvCxnSpPr>
            <a:stCxn id="23" idx="6"/>
            <a:endCxn id="53" idx="2"/>
          </p:cNvCxnSpPr>
          <p:nvPr/>
        </p:nvCxnSpPr>
        <p:spPr>
          <a:xfrm>
            <a:off x="5148256" y="4401663"/>
            <a:ext cx="1326981" cy="72477"/>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7CF3F31-3406-4544-DBB8-725C0AFBF007}"/>
              </a:ext>
            </a:extLst>
          </p:cNvPr>
          <p:cNvCxnSpPr>
            <a:stCxn id="24" idx="6"/>
            <a:endCxn id="27" idx="2"/>
          </p:cNvCxnSpPr>
          <p:nvPr/>
        </p:nvCxnSpPr>
        <p:spPr>
          <a:xfrm flipV="1">
            <a:off x="5148256" y="5129607"/>
            <a:ext cx="1326981" cy="42458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12D499-81D1-7CF0-4A99-819FC68C8E84}"/>
              </a:ext>
            </a:extLst>
          </p:cNvPr>
          <p:cNvCxnSpPr>
            <a:stCxn id="24" idx="6"/>
            <a:endCxn id="28" idx="2"/>
          </p:cNvCxnSpPr>
          <p:nvPr/>
        </p:nvCxnSpPr>
        <p:spPr>
          <a:xfrm>
            <a:off x="5148256" y="5554187"/>
            <a:ext cx="1326981" cy="227517"/>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930AEFF1-9C69-495E-C43E-EA27FD911B0A}"/>
              </a:ext>
            </a:extLst>
          </p:cNvPr>
          <p:cNvGrpSpPr/>
          <p:nvPr/>
        </p:nvGrpSpPr>
        <p:grpSpPr>
          <a:xfrm>
            <a:off x="6475237" y="1684435"/>
            <a:ext cx="3947241" cy="4281935"/>
            <a:chOff x="6724476" y="1428195"/>
            <a:chExt cx="3947241" cy="4281935"/>
          </a:xfrm>
        </p:grpSpPr>
        <p:grpSp>
          <p:nvGrpSpPr>
            <p:cNvPr id="46" name="Group 45">
              <a:extLst>
                <a:ext uri="{FF2B5EF4-FFF2-40B4-BE49-F238E27FC236}">
                  <a16:creationId xmlns:a16="http://schemas.microsoft.com/office/drawing/2014/main" id="{0705764E-611D-6259-9764-6C9A84C3E678}"/>
                </a:ext>
              </a:extLst>
            </p:cNvPr>
            <p:cNvGrpSpPr/>
            <p:nvPr/>
          </p:nvGrpSpPr>
          <p:grpSpPr>
            <a:xfrm>
              <a:off x="6724476" y="2080296"/>
              <a:ext cx="2651780" cy="369332"/>
              <a:chOff x="6724476" y="1883229"/>
              <a:chExt cx="2651780" cy="369332"/>
            </a:xfrm>
          </p:grpSpPr>
          <p:sp>
            <p:nvSpPr>
              <p:cNvPr id="11" name="TextBox 10">
                <a:extLst>
                  <a:ext uri="{FF2B5EF4-FFF2-40B4-BE49-F238E27FC236}">
                    <a16:creationId xmlns:a16="http://schemas.microsoft.com/office/drawing/2014/main" id="{EF143913-5199-48A8-B3E7-733FF5C898C6}"/>
                  </a:ext>
                </a:extLst>
              </p:cNvPr>
              <p:cNvSpPr txBox="1"/>
              <p:nvPr/>
            </p:nvSpPr>
            <p:spPr>
              <a:xfrm>
                <a:off x="7108714" y="1883229"/>
                <a:ext cx="2267542" cy="369332"/>
              </a:xfrm>
              <a:prstGeom prst="rect">
                <a:avLst/>
              </a:prstGeom>
              <a:noFill/>
            </p:spPr>
            <p:txBody>
              <a:bodyPr wrap="square" rtlCol="0">
                <a:spAutoFit/>
              </a:bodyPr>
              <a:lstStyle/>
              <a:p>
                <a:r>
                  <a:rPr lang="en-US" b="1" dirty="0"/>
                  <a:t>Random Forest</a:t>
                </a:r>
              </a:p>
            </p:txBody>
          </p:sp>
          <p:sp>
            <p:nvSpPr>
              <p:cNvPr id="25" name="Oval 24">
                <a:extLst>
                  <a:ext uri="{FF2B5EF4-FFF2-40B4-BE49-F238E27FC236}">
                    <a16:creationId xmlns:a16="http://schemas.microsoft.com/office/drawing/2014/main" id="{9F5CE182-722B-A995-ADE7-087200F6321A}"/>
                  </a:ext>
                </a:extLst>
              </p:cNvPr>
              <p:cNvSpPr/>
              <p:nvPr/>
            </p:nvSpPr>
            <p:spPr>
              <a:xfrm>
                <a:off x="6724476" y="1956375"/>
                <a:ext cx="223039" cy="223039"/>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schemeClr>
                  </a:solidFill>
                </a:endParaRPr>
              </a:p>
            </p:txBody>
          </p:sp>
        </p:grpSp>
        <p:grpSp>
          <p:nvGrpSpPr>
            <p:cNvPr id="47" name="Group 46">
              <a:extLst>
                <a:ext uri="{FF2B5EF4-FFF2-40B4-BE49-F238E27FC236}">
                  <a16:creationId xmlns:a16="http://schemas.microsoft.com/office/drawing/2014/main" id="{26011808-D744-5DD2-264B-1591FC40DDED}"/>
                </a:ext>
              </a:extLst>
            </p:cNvPr>
            <p:cNvGrpSpPr/>
            <p:nvPr/>
          </p:nvGrpSpPr>
          <p:grpSpPr>
            <a:xfrm>
              <a:off x="6724476" y="3384498"/>
              <a:ext cx="3947241" cy="369332"/>
              <a:chOff x="6724476" y="2612151"/>
              <a:chExt cx="3947241" cy="369332"/>
            </a:xfrm>
          </p:grpSpPr>
          <p:sp>
            <p:nvSpPr>
              <p:cNvPr id="13" name="TextBox 12">
                <a:extLst>
                  <a:ext uri="{FF2B5EF4-FFF2-40B4-BE49-F238E27FC236}">
                    <a16:creationId xmlns:a16="http://schemas.microsoft.com/office/drawing/2014/main" id="{FD49C70C-E8EB-AF6B-5463-511C9BCEAE88}"/>
                  </a:ext>
                </a:extLst>
              </p:cNvPr>
              <p:cNvSpPr txBox="1"/>
              <p:nvPr/>
            </p:nvSpPr>
            <p:spPr>
              <a:xfrm>
                <a:off x="7108714" y="2612151"/>
                <a:ext cx="3563003" cy="369332"/>
              </a:xfrm>
              <a:prstGeom prst="rect">
                <a:avLst/>
              </a:prstGeom>
              <a:noFill/>
            </p:spPr>
            <p:txBody>
              <a:bodyPr wrap="square">
                <a:spAutoFit/>
              </a:bodyPr>
              <a:lstStyle/>
              <a:p>
                <a:r>
                  <a:rPr lang="en-US" b="1" dirty="0"/>
                  <a:t>Optimal Classification Tree</a:t>
                </a:r>
              </a:p>
            </p:txBody>
          </p:sp>
          <p:sp>
            <p:nvSpPr>
              <p:cNvPr id="26" name="Oval 25">
                <a:extLst>
                  <a:ext uri="{FF2B5EF4-FFF2-40B4-BE49-F238E27FC236}">
                    <a16:creationId xmlns:a16="http://schemas.microsoft.com/office/drawing/2014/main" id="{4E824454-C736-454C-4CFA-210865E2EF5F}"/>
                  </a:ext>
                </a:extLst>
              </p:cNvPr>
              <p:cNvSpPr/>
              <p:nvPr/>
            </p:nvSpPr>
            <p:spPr>
              <a:xfrm>
                <a:off x="6724476" y="2685297"/>
                <a:ext cx="223039" cy="223039"/>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schemeClr>
                  </a:solidFill>
                </a:endParaRPr>
              </a:p>
            </p:txBody>
          </p:sp>
        </p:grpSp>
        <p:grpSp>
          <p:nvGrpSpPr>
            <p:cNvPr id="49" name="Group 48">
              <a:extLst>
                <a:ext uri="{FF2B5EF4-FFF2-40B4-BE49-F238E27FC236}">
                  <a16:creationId xmlns:a16="http://schemas.microsoft.com/office/drawing/2014/main" id="{AD2353D2-79EF-0E07-5821-ADED35E9668B}"/>
                </a:ext>
              </a:extLst>
            </p:cNvPr>
            <p:cNvGrpSpPr/>
            <p:nvPr/>
          </p:nvGrpSpPr>
          <p:grpSpPr>
            <a:xfrm>
              <a:off x="6724476" y="4688700"/>
              <a:ext cx="3224860" cy="369332"/>
              <a:chOff x="6724476" y="4069995"/>
              <a:chExt cx="3224860" cy="369332"/>
            </a:xfrm>
          </p:grpSpPr>
          <p:sp>
            <p:nvSpPr>
              <p:cNvPr id="15" name="TextBox 14">
                <a:extLst>
                  <a:ext uri="{FF2B5EF4-FFF2-40B4-BE49-F238E27FC236}">
                    <a16:creationId xmlns:a16="http://schemas.microsoft.com/office/drawing/2014/main" id="{85FAE665-B0C9-7F19-26A0-7E83A7512B51}"/>
                  </a:ext>
                </a:extLst>
              </p:cNvPr>
              <p:cNvSpPr txBox="1"/>
              <p:nvPr/>
            </p:nvSpPr>
            <p:spPr>
              <a:xfrm>
                <a:off x="7108713" y="4069995"/>
                <a:ext cx="2840623" cy="369332"/>
              </a:xfrm>
              <a:prstGeom prst="rect">
                <a:avLst/>
              </a:prstGeom>
              <a:noFill/>
            </p:spPr>
            <p:txBody>
              <a:bodyPr wrap="square" rtlCol="0">
                <a:spAutoFit/>
              </a:bodyPr>
              <a:lstStyle/>
              <a:p>
                <a:r>
                  <a:rPr lang="en-US" b="1" dirty="0"/>
                  <a:t>K-Nearest Neighbor</a:t>
                </a:r>
              </a:p>
            </p:txBody>
          </p:sp>
          <p:sp>
            <p:nvSpPr>
              <p:cNvPr id="27" name="Oval 26">
                <a:extLst>
                  <a:ext uri="{FF2B5EF4-FFF2-40B4-BE49-F238E27FC236}">
                    <a16:creationId xmlns:a16="http://schemas.microsoft.com/office/drawing/2014/main" id="{E16F9B48-F9ED-65B2-A960-AAF5AF72AF45}"/>
                  </a:ext>
                </a:extLst>
              </p:cNvPr>
              <p:cNvSpPr/>
              <p:nvPr/>
            </p:nvSpPr>
            <p:spPr>
              <a:xfrm>
                <a:off x="6724476" y="4143142"/>
                <a:ext cx="223039" cy="223039"/>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schemeClr>
                  </a:solidFill>
                </a:endParaRPr>
              </a:p>
            </p:txBody>
          </p:sp>
        </p:grpSp>
        <p:grpSp>
          <p:nvGrpSpPr>
            <p:cNvPr id="50" name="Group 49">
              <a:extLst>
                <a:ext uri="{FF2B5EF4-FFF2-40B4-BE49-F238E27FC236}">
                  <a16:creationId xmlns:a16="http://schemas.microsoft.com/office/drawing/2014/main" id="{4AE276CF-347E-54D1-9447-7D347D01C92F}"/>
                </a:ext>
              </a:extLst>
            </p:cNvPr>
            <p:cNvGrpSpPr/>
            <p:nvPr/>
          </p:nvGrpSpPr>
          <p:grpSpPr>
            <a:xfrm>
              <a:off x="6724476" y="5340798"/>
              <a:ext cx="2698246" cy="369332"/>
              <a:chOff x="6724476" y="4798918"/>
              <a:chExt cx="2698246" cy="369332"/>
            </a:xfrm>
          </p:grpSpPr>
          <p:sp>
            <p:nvSpPr>
              <p:cNvPr id="16" name="TextBox 15">
                <a:extLst>
                  <a:ext uri="{FF2B5EF4-FFF2-40B4-BE49-F238E27FC236}">
                    <a16:creationId xmlns:a16="http://schemas.microsoft.com/office/drawing/2014/main" id="{227726E2-E1C0-9FF5-C44B-0E6770953C5F}"/>
                  </a:ext>
                </a:extLst>
              </p:cNvPr>
              <p:cNvSpPr txBox="1"/>
              <p:nvPr/>
            </p:nvSpPr>
            <p:spPr>
              <a:xfrm>
                <a:off x="7108714" y="4798918"/>
                <a:ext cx="2314008" cy="369332"/>
              </a:xfrm>
              <a:prstGeom prst="rect">
                <a:avLst/>
              </a:prstGeom>
              <a:noFill/>
            </p:spPr>
            <p:txBody>
              <a:bodyPr wrap="square" rtlCol="0">
                <a:spAutoFit/>
              </a:bodyPr>
              <a:lstStyle/>
              <a:p>
                <a:r>
                  <a:rPr lang="en-US" b="1" dirty="0"/>
                  <a:t>Kernel Methods</a:t>
                </a:r>
              </a:p>
            </p:txBody>
          </p:sp>
          <p:sp>
            <p:nvSpPr>
              <p:cNvPr id="28" name="Oval 27">
                <a:extLst>
                  <a:ext uri="{FF2B5EF4-FFF2-40B4-BE49-F238E27FC236}">
                    <a16:creationId xmlns:a16="http://schemas.microsoft.com/office/drawing/2014/main" id="{E79DE176-D7AD-BF8D-0F87-719A21F6D0A0}"/>
                  </a:ext>
                </a:extLst>
              </p:cNvPr>
              <p:cNvSpPr/>
              <p:nvPr/>
            </p:nvSpPr>
            <p:spPr>
              <a:xfrm>
                <a:off x="6724476" y="4872064"/>
                <a:ext cx="223039" cy="223039"/>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schemeClr>
                  </a:solidFill>
                </a:endParaRPr>
              </a:p>
            </p:txBody>
          </p:sp>
        </p:grpSp>
        <p:grpSp>
          <p:nvGrpSpPr>
            <p:cNvPr id="48" name="Group 47">
              <a:extLst>
                <a:ext uri="{FF2B5EF4-FFF2-40B4-BE49-F238E27FC236}">
                  <a16:creationId xmlns:a16="http://schemas.microsoft.com/office/drawing/2014/main" id="{354BDDB5-0A38-D3FB-C26D-8D9DC3759DA8}"/>
                </a:ext>
              </a:extLst>
            </p:cNvPr>
            <p:cNvGrpSpPr/>
            <p:nvPr/>
          </p:nvGrpSpPr>
          <p:grpSpPr>
            <a:xfrm>
              <a:off x="6724476" y="2732397"/>
              <a:ext cx="3426212" cy="369332"/>
              <a:chOff x="6724476" y="3341073"/>
              <a:chExt cx="3426212" cy="369332"/>
            </a:xfrm>
          </p:grpSpPr>
          <p:sp>
            <p:nvSpPr>
              <p:cNvPr id="14" name="TextBox 13">
                <a:extLst>
                  <a:ext uri="{FF2B5EF4-FFF2-40B4-BE49-F238E27FC236}">
                    <a16:creationId xmlns:a16="http://schemas.microsoft.com/office/drawing/2014/main" id="{3978CB2F-2FDE-0890-FF40-A3B7A367D892}"/>
                  </a:ext>
                </a:extLst>
              </p:cNvPr>
              <p:cNvSpPr txBox="1"/>
              <p:nvPr/>
            </p:nvSpPr>
            <p:spPr>
              <a:xfrm>
                <a:off x="7108713" y="3341073"/>
                <a:ext cx="3041975" cy="369332"/>
              </a:xfrm>
              <a:prstGeom prst="rect">
                <a:avLst/>
              </a:prstGeom>
              <a:noFill/>
            </p:spPr>
            <p:txBody>
              <a:bodyPr wrap="square" rtlCol="0">
                <a:spAutoFit/>
              </a:bodyPr>
              <a:lstStyle/>
              <a:p>
                <a:r>
                  <a:rPr lang="en-US" b="1" dirty="0"/>
                  <a:t>XGBoost</a:t>
                </a:r>
              </a:p>
            </p:txBody>
          </p:sp>
          <p:sp>
            <p:nvSpPr>
              <p:cNvPr id="29" name="Oval 28">
                <a:extLst>
                  <a:ext uri="{FF2B5EF4-FFF2-40B4-BE49-F238E27FC236}">
                    <a16:creationId xmlns:a16="http://schemas.microsoft.com/office/drawing/2014/main" id="{9E4B7E44-D4D5-3FB5-2478-62434589E7F5}"/>
                  </a:ext>
                </a:extLst>
              </p:cNvPr>
              <p:cNvSpPr/>
              <p:nvPr/>
            </p:nvSpPr>
            <p:spPr>
              <a:xfrm>
                <a:off x="6724476" y="3410854"/>
                <a:ext cx="223039" cy="223039"/>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schemeClr>
                  </a:solidFill>
                </a:endParaRPr>
              </a:p>
            </p:txBody>
          </p:sp>
        </p:grpSp>
        <p:grpSp>
          <p:nvGrpSpPr>
            <p:cNvPr id="51" name="Group 50">
              <a:extLst>
                <a:ext uri="{FF2B5EF4-FFF2-40B4-BE49-F238E27FC236}">
                  <a16:creationId xmlns:a16="http://schemas.microsoft.com/office/drawing/2014/main" id="{BD863795-8314-3DE1-F32E-3E9B54016BF6}"/>
                </a:ext>
              </a:extLst>
            </p:cNvPr>
            <p:cNvGrpSpPr/>
            <p:nvPr/>
          </p:nvGrpSpPr>
          <p:grpSpPr>
            <a:xfrm>
              <a:off x="6724476" y="4036599"/>
              <a:ext cx="3426212" cy="369332"/>
              <a:chOff x="6724476" y="3341073"/>
              <a:chExt cx="3426212" cy="369332"/>
            </a:xfrm>
          </p:grpSpPr>
          <p:sp>
            <p:nvSpPr>
              <p:cNvPr id="52" name="TextBox 51">
                <a:extLst>
                  <a:ext uri="{FF2B5EF4-FFF2-40B4-BE49-F238E27FC236}">
                    <a16:creationId xmlns:a16="http://schemas.microsoft.com/office/drawing/2014/main" id="{6C8E0AF1-471D-2B42-0EBB-0225F202AEDC}"/>
                  </a:ext>
                </a:extLst>
              </p:cNvPr>
              <p:cNvSpPr txBox="1"/>
              <p:nvPr/>
            </p:nvSpPr>
            <p:spPr>
              <a:xfrm>
                <a:off x="7108713" y="3341073"/>
                <a:ext cx="3041975" cy="369332"/>
              </a:xfrm>
              <a:prstGeom prst="rect">
                <a:avLst/>
              </a:prstGeom>
              <a:noFill/>
            </p:spPr>
            <p:txBody>
              <a:bodyPr wrap="square" rtlCol="0">
                <a:spAutoFit/>
              </a:bodyPr>
              <a:lstStyle/>
              <a:p>
                <a:r>
                  <a:rPr lang="en-US" b="1" dirty="0"/>
                  <a:t>Logistics Regression</a:t>
                </a:r>
              </a:p>
            </p:txBody>
          </p:sp>
          <p:sp>
            <p:nvSpPr>
              <p:cNvPr id="53" name="Oval 52">
                <a:extLst>
                  <a:ext uri="{FF2B5EF4-FFF2-40B4-BE49-F238E27FC236}">
                    <a16:creationId xmlns:a16="http://schemas.microsoft.com/office/drawing/2014/main" id="{8F47F6AA-BAD6-1044-3E91-A00351790770}"/>
                  </a:ext>
                </a:extLst>
              </p:cNvPr>
              <p:cNvSpPr/>
              <p:nvPr/>
            </p:nvSpPr>
            <p:spPr>
              <a:xfrm>
                <a:off x="6724476" y="3410854"/>
                <a:ext cx="223039" cy="223039"/>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schemeClr>
                  </a:solidFill>
                </a:endParaRPr>
              </a:p>
            </p:txBody>
          </p:sp>
        </p:grpSp>
        <p:grpSp>
          <p:nvGrpSpPr>
            <p:cNvPr id="74" name="Group 73">
              <a:extLst>
                <a:ext uri="{FF2B5EF4-FFF2-40B4-BE49-F238E27FC236}">
                  <a16:creationId xmlns:a16="http://schemas.microsoft.com/office/drawing/2014/main" id="{83271F72-EB18-5025-C048-06C2179E4E17}"/>
                </a:ext>
              </a:extLst>
            </p:cNvPr>
            <p:cNvGrpSpPr/>
            <p:nvPr/>
          </p:nvGrpSpPr>
          <p:grpSpPr>
            <a:xfrm>
              <a:off x="6724476" y="1428195"/>
              <a:ext cx="2651780" cy="369332"/>
              <a:chOff x="6724476" y="1883229"/>
              <a:chExt cx="2651780" cy="369332"/>
            </a:xfrm>
          </p:grpSpPr>
          <p:sp>
            <p:nvSpPr>
              <p:cNvPr id="75" name="TextBox 74">
                <a:extLst>
                  <a:ext uri="{FF2B5EF4-FFF2-40B4-BE49-F238E27FC236}">
                    <a16:creationId xmlns:a16="http://schemas.microsoft.com/office/drawing/2014/main" id="{F24E09CE-F587-B2A3-5EC0-E97E11E437B3}"/>
                  </a:ext>
                </a:extLst>
              </p:cNvPr>
              <p:cNvSpPr txBox="1"/>
              <p:nvPr/>
            </p:nvSpPr>
            <p:spPr>
              <a:xfrm>
                <a:off x="7108714" y="1883229"/>
                <a:ext cx="2267542" cy="369332"/>
              </a:xfrm>
              <a:prstGeom prst="rect">
                <a:avLst/>
              </a:prstGeom>
              <a:noFill/>
            </p:spPr>
            <p:txBody>
              <a:bodyPr wrap="square" rtlCol="0">
                <a:spAutoFit/>
              </a:bodyPr>
              <a:lstStyle/>
              <a:p>
                <a:r>
                  <a:rPr lang="en-US" b="1" dirty="0"/>
                  <a:t>Sample</a:t>
                </a:r>
                <a:r>
                  <a:rPr lang="zh-CN" altLang="en-US" b="1" dirty="0"/>
                  <a:t> </a:t>
                </a:r>
                <a:r>
                  <a:rPr lang="en-US" altLang="zh-CN" b="1" dirty="0"/>
                  <a:t>Average</a:t>
                </a:r>
                <a:endParaRPr lang="en-US" b="1" dirty="0"/>
              </a:p>
            </p:txBody>
          </p:sp>
          <p:sp>
            <p:nvSpPr>
              <p:cNvPr id="76" name="Oval 75">
                <a:extLst>
                  <a:ext uri="{FF2B5EF4-FFF2-40B4-BE49-F238E27FC236}">
                    <a16:creationId xmlns:a16="http://schemas.microsoft.com/office/drawing/2014/main" id="{F9EE3FE0-E7A4-822E-A16E-7A9199A1DD94}"/>
                  </a:ext>
                </a:extLst>
              </p:cNvPr>
              <p:cNvSpPr/>
              <p:nvPr/>
            </p:nvSpPr>
            <p:spPr>
              <a:xfrm>
                <a:off x="6724476" y="1956375"/>
                <a:ext cx="223039" cy="223039"/>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schemeClr>
                  </a:solidFill>
                </a:endParaRPr>
              </a:p>
            </p:txBody>
          </p:sp>
        </p:grpSp>
      </p:grpSp>
      <p:cxnSp>
        <p:nvCxnSpPr>
          <p:cNvPr id="80" name="Straight Connector 79">
            <a:extLst>
              <a:ext uri="{FF2B5EF4-FFF2-40B4-BE49-F238E27FC236}">
                <a16:creationId xmlns:a16="http://schemas.microsoft.com/office/drawing/2014/main" id="{D54580FC-AC74-56CA-A0A1-DDFEE91BDB9F}"/>
              </a:ext>
            </a:extLst>
          </p:cNvPr>
          <p:cNvCxnSpPr>
            <a:stCxn id="22" idx="6"/>
            <a:endCxn id="76" idx="2"/>
          </p:cNvCxnSpPr>
          <p:nvPr/>
        </p:nvCxnSpPr>
        <p:spPr>
          <a:xfrm flipV="1">
            <a:off x="5148256" y="1869101"/>
            <a:ext cx="1326981" cy="1380039"/>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EB7386-39E3-EF36-C08A-F766E81E524E}"/>
              </a:ext>
            </a:extLst>
          </p:cNvPr>
          <p:cNvSpPr/>
          <p:nvPr/>
        </p:nvSpPr>
        <p:spPr>
          <a:xfrm>
            <a:off x="1153421" y="1277330"/>
            <a:ext cx="3882812" cy="357341"/>
          </a:xfrm>
          <a:prstGeom prst="rect">
            <a:avLst/>
          </a:prstGeom>
          <a:ln>
            <a:solidFill>
              <a:srgbClr val="A31F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METHODS</a:t>
            </a:r>
          </a:p>
        </p:txBody>
      </p:sp>
      <p:sp>
        <p:nvSpPr>
          <p:cNvPr id="86" name="Rectangle 85">
            <a:extLst>
              <a:ext uri="{FF2B5EF4-FFF2-40B4-BE49-F238E27FC236}">
                <a16:creationId xmlns:a16="http://schemas.microsoft.com/office/drawing/2014/main" id="{1BB73E20-DEF4-7E35-6E77-40B212956A03}"/>
              </a:ext>
            </a:extLst>
          </p:cNvPr>
          <p:cNvSpPr/>
          <p:nvPr/>
        </p:nvSpPr>
        <p:spPr>
          <a:xfrm>
            <a:off x="6581259" y="1277330"/>
            <a:ext cx="3882813" cy="357341"/>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MODELS</a:t>
            </a:r>
          </a:p>
        </p:txBody>
      </p:sp>
      <p:sp>
        <p:nvSpPr>
          <p:cNvPr id="94" name="Footer Placeholder 1">
            <a:extLst>
              <a:ext uri="{FF2B5EF4-FFF2-40B4-BE49-F238E27FC236}">
                <a16:creationId xmlns:a16="http://schemas.microsoft.com/office/drawing/2014/main" id="{CDF531AF-AD8C-254C-D08E-67C9DEE1F342}"/>
              </a:ext>
            </a:extLst>
          </p:cNvPr>
          <p:cNvSpPr>
            <a:spLocks noGrp="1"/>
          </p:cNvSpPr>
          <p:nvPr>
            <p:ph type="ftr" sz="quarter" idx="10"/>
          </p:nvPr>
        </p:nvSpPr>
        <p:spPr>
          <a:xfrm>
            <a:off x="933450" y="6312695"/>
            <a:ext cx="3303588" cy="209324"/>
          </a:xfrm>
        </p:spPr>
        <p:txBody>
          <a:bodyPr/>
          <a:lstStyle/>
          <a:p>
            <a:endParaRPr lang="en-GB" dirty="0"/>
          </a:p>
        </p:txBody>
      </p:sp>
    </p:spTree>
    <p:extLst>
      <p:ext uri="{BB962C8B-B14F-4D97-AF65-F5344CB8AC3E}">
        <p14:creationId xmlns:p14="http://schemas.microsoft.com/office/powerpoint/2010/main" val="1462186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6AC346F-7E23-3562-92D4-AF53FE2C515D}"/>
              </a:ext>
            </a:extLst>
          </p:cNvPr>
          <p:cNvGraphicFramePr>
            <a:graphicFrameLocks noChangeAspect="1"/>
          </p:cNvGraphicFramePr>
          <p:nvPr>
            <p:custDataLst>
              <p:tags r:id="rId1"/>
            </p:custDataLst>
            <p:extLst>
              <p:ext uri="{D42A27DB-BD31-4B8C-83A1-F6EECF244321}">
                <p14:modId xmlns:p14="http://schemas.microsoft.com/office/powerpoint/2010/main" val="37910710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C6AC346F-7E23-3562-92D4-AF53FE2C515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DA4ADA7D-55D7-B18F-D07B-EF2EF76B68A6}"/>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7720D44A-33D5-A940-ABB1-4D8402E8328D}"/>
              </a:ext>
            </a:extLst>
          </p:cNvPr>
          <p:cNvSpPr>
            <a:spLocks noGrp="1"/>
          </p:cNvSpPr>
          <p:nvPr>
            <p:ph type="sldNum" sz="quarter" idx="11"/>
          </p:nvPr>
        </p:nvSpPr>
        <p:spPr/>
        <p:txBody>
          <a:bodyPr/>
          <a:lstStyle/>
          <a:p>
            <a:fld id="{3A74F2AC-1E9A-41D4-8B35-A069FB343260}" type="slidenum">
              <a:rPr lang="en-GB" smtClean="0"/>
              <a:pPr/>
              <a:t>6</a:t>
            </a:fld>
            <a:endParaRPr lang="en-GB"/>
          </a:p>
        </p:txBody>
      </p:sp>
      <p:sp>
        <p:nvSpPr>
          <p:cNvPr id="4" name="Title 3">
            <a:extLst>
              <a:ext uri="{FF2B5EF4-FFF2-40B4-BE49-F238E27FC236}">
                <a16:creationId xmlns:a16="http://schemas.microsoft.com/office/drawing/2014/main" id="{DF7EBA65-5112-0D3B-F21A-3A22B2A939B7}"/>
              </a:ext>
            </a:extLst>
          </p:cNvPr>
          <p:cNvSpPr>
            <a:spLocks noGrp="1"/>
          </p:cNvSpPr>
          <p:nvPr>
            <p:ph type="title"/>
          </p:nvPr>
        </p:nvSpPr>
        <p:spPr>
          <a:xfrm>
            <a:off x="685800" y="303166"/>
            <a:ext cx="10866863" cy="1134949"/>
          </a:xfrm>
        </p:spPr>
        <p:txBody>
          <a:bodyPr vert="horz">
            <a:normAutofit/>
          </a:bodyPr>
          <a:lstStyle/>
          <a:p>
            <a:r>
              <a:rPr lang="en-US" altLang="zh-CN" dirty="0">
                <a:solidFill>
                  <a:schemeClr val="accent2"/>
                </a:solidFill>
              </a:rPr>
              <a:t>greedy</a:t>
            </a:r>
            <a:r>
              <a:rPr lang="zh-CN" altLang="en-US" dirty="0">
                <a:solidFill>
                  <a:schemeClr val="accent2"/>
                </a:solidFill>
              </a:rPr>
              <a:t> </a:t>
            </a:r>
            <a:r>
              <a:rPr lang="en-US" altLang="zh-CN" dirty="0">
                <a:solidFill>
                  <a:schemeClr val="accent2"/>
                </a:solidFill>
              </a:rPr>
              <a:t>method </a:t>
            </a:r>
            <a:r>
              <a:rPr lang="en-US" altLang="zh-CN" dirty="0"/>
              <a:t>|</a:t>
            </a:r>
            <a:r>
              <a:rPr lang="zh-CN" altLang="en-US" dirty="0"/>
              <a:t> </a:t>
            </a:r>
            <a:r>
              <a:rPr lang="en-US" altLang="zh-CN" dirty="0"/>
              <a:t>serve</a:t>
            </a:r>
            <a:r>
              <a:rPr lang="zh-CN" altLang="en-US" dirty="0"/>
              <a:t> </a:t>
            </a:r>
            <a:r>
              <a:rPr lang="en-US" altLang="zh-CN" dirty="0"/>
              <a:t>as</a:t>
            </a:r>
            <a:r>
              <a:rPr lang="zh-CN" altLang="en-US" dirty="0"/>
              <a:t> </a:t>
            </a:r>
            <a:r>
              <a:rPr lang="en-US" altLang="zh-CN" dirty="0"/>
              <a:t>baseline</a:t>
            </a:r>
            <a:endParaRPr lang="en-US" dirty="0"/>
          </a:p>
        </p:txBody>
      </p:sp>
      <p:sp>
        <p:nvSpPr>
          <p:cNvPr id="15" name="TextBox 14">
            <a:extLst>
              <a:ext uri="{FF2B5EF4-FFF2-40B4-BE49-F238E27FC236}">
                <a16:creationId xmlns:a16="http://schemas.microsoft.com/office/drawing/2014/main" id="{5476218B-5962-999F-90C0-C30A105B3B2B}"/>
              </a:ext>
            </a:extLst>
          </p:cNvPr>
          <p:cNvSpPr txBox="1"/>
          <p:nvPr/>
        </p:nvSpPr>
        <p:spPr>
          <a:xfrm>
            <a:off x="1341491" y="2023502"/>
            <a:ext cx="9349034" cy="3244093"/>
          </a:xfrm>
          <a:prstGeom prst="rect">
            <a:avLst/>
          </a:prstGeom>
          <a:noFill/>
        </p:spPr>
        <p:txBody>
          <a:bodyPr wrap="none" lIns="91440" tIns="45720" rIns="91440" bIns="45720" rtlCol="0" anchor="t">
            <a:spAutoFit/>
          </a:bodyPr>
          <a:lstStyle/>
          <a:p>
            <a:pPr>
              <a:lnSpc>
                <a:spcPct val="150000"/>
              </a:lnSpc>
            </a:pPr>
            <a:r>
              <a:rPr lang="en-US" altLang="zh-CN" sz="2800" b="1" dirty="0">
                <a:solidFill>
                  <a:schemeClr val="bg2">
                    <a:lumMod val="50000"/>
                  </a:schemeClr>
                </a:solidFill>
              </a:rPr>
              <a:t>for</a:t>
            </a:r>
            <a:r>
              <a:rPr lang="zh-CN" altLang="en-US" sz="2800" b="1" dirty="0">
                <a:solidFill>
                  <a:schemeClr val="bg2">
                    <a:lumMod val="50000"/>
                  </a:schemeClr>
                </a:solidFill>
              </a:rPr>
              <a:t> </a:t>
            </a:r>
            <a:r>
              <a:rPr lang="en-US" altLang="zh-CN" sz="2800" b="1" dirty="0">
                <a:solidFill>
                  <a:srgbClr val="000000"/>
                </a:solidFill>
              </a:rPr>
              <a:t>customers</a:t>
            </a:r>
            <a:r>
              <a:rPr lang="zh-CN" altLang="en-US" sz="2800" b="1" dirty="0">
                <a:solidFill>
                  <a:schemeClr val="bg2">
                    <a:lumMod val="50000"/>
                  </a:schemeClr>
                </a:solidFill>
              </a:rPr>
              <a:t> </a:t>
            </a:r>
            <a:r>
              <a:rPr lang="en-US" altLang="zh-CN" sz="2800" b="1" dirty="0">
                <a:solidFill>
                  <a:schemeClr val="bg2">
                    <a:lumMod val="50000"/>
                  </a:schemeClr>
                </a:solidFill>
              </a:rPr>
              <a:t>from</a:t>
            </a:r>
            <a:r>
              <a:rPr lang="zh-CN" altLang="en-US" sz="2800" b="1" dirty="0">
                <a:solidFill>
                  <a:schemeClr val="bg2">
                    <a:lumMod val="50000"/>
                  </a:schemeClr>
                </a:solidFill>
              </a:rPr>
              <a:t> </a:t>
            </a:r>
            <a:r>
              <a:rPr lang="en-US" altLang="zh-CN" sz="2800" b="1" dirty="0">
                <a:solidFill>
                  <a:schemeClr val="bg2">
                    <a:lumMod val="50000"/>
                  </a:schemeClr>
                </a:solidFill>
              </a:rPr>
              <a:t>1</a:t>
            </a:r>
            <a:r>
              <a:rPr lang="zh-CN" altLang="en-US" sz="2800" b="1" dirty="0">
                <a:solidFill>
                  <a:schemeClr val="bg2">
                    <a:lumMod val="50000"/>
                  </a:schemeClr>
                </a:solidFill>
              </a:rPr>
              <a:t> </a:t>
            </a:r>
            <a:r>
              <a:rPr lang="en-US" altLang="zh-CN" sz="2800" b="1" dirty="0">
                <a:solidFill>
                  <a:schemeClr val="bg2">
                    <a:lumMod val="50000"/>
                  </a:schemeClr>
                </a:solidFill>
              </a:rPr>
              <a:t>to</a:t>
            </a:r>
            <a:r>
              <a:rPr lang="zh-CN" altLang="en-US" sz="2800" b="1">
                <a:solidFill>
                  <a:schemeClr val="bg2">
                    <a:lumMod val="50000"/>
                  </a:schemeClr>
                </a:solidFill>
              </a:rPr>
              <a:t> I</a:t>
            </a:r>
            <a:r>
              <a:rPr lang="en-US" altLang="zh-CN" sz="2800" b="1" dirty="0">
                <a:solidFill>
                  <a:schemeClr val="bg2">
                    <a:lumMod val="50000"/>
                  </a:schemeClr>
                </a:solidFill>
              </a:rPr>
              <a:t>:</a:t>
            </a:r>
          </a:p>
          <a:p>
            <a:pPr>
              <a:lnSpc>
                <a:spcPct val="150000"/>
              </a:lnSpc>
            </a:pPr>
            <a:r>
              <a:rPr lang="en-US" sz="2800" b="1" dirty="0">
                <a:solidFill>
                  <a:schemeClr val="bg2">
                    <a:lumMod val="50000"/>
                  </a:schemeClr>
                </a:solidFill>
              </a:rPr>
              <a:t>	</a:t>
            </a:r>
            <a:r>
              <a:rPr lang="en-US" altLang="zh-CN" sz="2800" b="1" dirty="0">
                <a:solidFill>
                  <a:schemeClr val="bg2">
                    <a:lumMod val="50000"/>
                  </a:schemeClr>
                </a:solidFill>
              </a:rPr>
              <a:t>for</a:t>
            </a:r>
            <a:r>
              <a:rPr lang="zh-CN" altLang="en-US" sz="2800" b="1" dirty="0">
                <a:solidFill>
                  <a:schemeClr val="bg2">
                    <a:lumMod val="50000"/>
                  </a:schemeClr>
                </a:solidFill>
              </a:rPr>
              <a:t> </a:t>
            </a:r>
            <a:r>
              <a:rPr lang="en-US" altLang="zh-CN" sz="2800" b="1" dirty="0">
                <a:solidFill>
                  <a:srgbClr val="C00000"/>
                </a:solidFill>
              </a:rPr>
              <a:t>products</a:t>
            </a:r>
            <a:r>
              <a:rPr lang="zh-CN" altLang="en-US" sz="2800" b="1" dirty="0">
                <a:solidFill>
                  <a:schemeClr val="bg2">
                    <a:lumMod val="50000"/>
                  </a:schemeClr>
                </a:solidFill>
              </a:rPr>
              <a:t> </a:t>
            </a:r>
            <a:r>
              <a:rPr lang="en-US" altLang="zh-CN" sz="2800" b="1" dirty="0">
                <a:solidFill>
                  <a:schemeClr val="bg2">
                    <a:lumMod val="50000"/>
                  </a:schemeClr>
                </a:solidFill>
              </a:rPr>
              <a:t>from</a:t>
            </a:r>
            <a:r>
              <a:rPr lang="zh-CN" altLang="en-US" sz="2800" b="1" dirty="0">
                <a:solidFill>
                  <a:schemeClr val="bg2">
                    <a:lumMod val="50000"/>
                  </a:schemeClr>
                </a:solidFill>
              </a:rPr>
              <a:t> </a:t>
            </a:r>
            <a:r>
              <a:rPr lang="en-US" altLang="zh-CN" sz="2800" b="1" dirty="0">
                <a:solidFill>
                  <a:schemeClr val="bg2">
                    <a:lumMod val="50000"/>
                  </a:schemeClr>
                </a:solidFill>
              </a:rPr>
              <a:t>1</a:t>
            </a:r>
            <a:r>
              <a:rPr lang="zh-CN" altLang="en-US" sz="2800" b="1" dirty="0">
                <a:solidFill>
                  <a:schemeClr val="bg2">
                    <a:lumMod val="50000"/>
                  </a:schemeClr>
                </a:solidFill>
              </a:rPr>
              <a:t> </a:t>
            </a:r>
            <a:r>
              <a:rPr lang="en-US" altLang="zh-CN" sz="2800" b="1" dirty="0">
                <a:solidFill>
                  <a:schemeClr val="bg2">
                    <a:lumMod val="50000"/>
                  </a:schemeClr>
                </a:solidFill>
              </a:rPr>
              <a:t>to</a:t>
            </a:r>
            <a:r>
              <a:rPr lang="zh-CN" altLang="en-US" sz="2800" b="1">
                <a:solidFill>
                  <a:schemeClr val="bg2">
                    <a:lumMod val="50000"/>
                  </a:schemeClr>
                </a:solidFill>
              </a:rPr>
              <a:t> J</a:t>
            </a:r>
            <a:r>
              <a:rPr lang="en-US" altLang="zh-CN" sz="2800" b="1" dirty="0">
                <a:solidFill>
                  <a:schemeClr val="bg2">
                    <a:lumMod val="50000"/>
                  </a:schemeClr>
                </a:solidFill>
              </a:rPr>
              <a:t>:</a:t>
            </a:r>
            <a:endParaRPr lang="en-US" altLang="zh-CN" sz="2800" b="1" dirty="0">
              <a:solidFill>
                <a:schemeClr val="bg2">
                  <a:lumMod val="50000"/>
                </a:schemeClr>
              </a:solidFill>
              <a:cs typeface="Arial"/>
            </a:endParaRPr>
          </a:p>
          <a:p>
            <a:pPr>
              <a:lnSpc>
                <a:spcPct val="150000"/>
              </a:lnSpc>
            </a:pPr>
            <a:r>
              <a:rPr lang="en-US" sz="2800" b="1" dirty="0">
                <a:solidFill>
                  <a:schemeClr val="bg2">
                    <a:lumMod val="50000"/>
                  </a:schemeClr>
                </a:solidFill>
              </a:rPr>
              <a:t>		</a:t>
            </a:r>
            <a:r>
              <a:rPr lang="en-US" altLang="zh-CN" sz="2800" b="1" dirty="0">
                <a:solidFill>
                  <a:schemeClr val="bg2">
                    <a:lumMod val="50000"/>
                  </a:schemeClr>
                </a:solidFill>
              </a:rPr>
              <a:t>for</a:t>
            </a:r>
            <a:r>
              <a:rPr lang="zh-CN" altLang="en-US" sz="2800" b="1" dirty="0">
                <a:solidFill>
                  <a:schemeClr val="bg2">
                    <a:lumMod val="50000"/>
                  </a:schemeClr>
                </a:solidFill>
              </a:rPr>
              <a:t> </a:t>
            </a:r>
            <a:r>
              <a:rPr lang="en-US" altLang="zh-CN" sz="2800" b="1" dirty="0">
                <a:solidFill>
                  <a:srgbClr val="017770"/>
                </a:solidFill>
              </a:rPr>
              <a:t>channels</a:t>
            </a:r>
            <a:r>
              <a:rPr lang="zh-CN" altLang="en-US" sz="2800" b="1" dirty="0">
                <a:solidFill>
                  <a:schemeClr val="bg2">
                    <a:lumMod val="50000"/>
                  </a:schemeClr>
                </a:solidFill>
              </a:rPr>
              <a:t> </a:t>
            </a:r>
            <a:r>
              <a:rPr lang="en-US" altLang="zh-CN" sz="2800" b="1" dirty="0">
                <a:solidFill>
                  <a:schemeClr val="bg2">
                    <a:lumMod val="50000"/>
                  </a:schemeClr>
                </a:solidFill>
              </a:rPr>
              <a:t>from</a:t>
            </a:r>
            <a:r>
              <a:rPr lang="zh-CN" altLang="en-US" sz="2800" b="1" dirty="0">
                <a:solidFill>
                  <a:schemeClr val="bg2">
                    <a:lumMod val="50000"/>
                  </a:schemeClr>
                </a:solidFill>
              </a:rPr>
              <a:t> </a:t>
            </a:r>
            <a:r>
              <a:rPr lang="en-US" altLang="zh-CN" sz="2800" b="1" dirty="0">
                <a:solidFill>
                  <a:schemeClr val="bg2">
                    <a:lumMod val="50000"/>
                  </a:schemeClr>
                </a:solidFill>
              </a:rPr>
              <a:t>1</a:t>
            </a:r>
            <a:r>
              <a:rPr lang="zh-CN" altLang="en-US" sz="2800" b="1" dirty="0">
                <a:solidFill>
                  <a:schemeClr val="bg2">
                    <a:lumMod val="50000"/>
                  </a:schemeClr>
                </a:solidFill>
              </a:rPr>
              <a:t> </a:t>
            </a:r>
            <a:r>
              <a:rPr lang="en-US" altLang="zh-CN" sz="2800" b="1" dirty="0">
                <a:solidFill>
                  <a:schemeClr val="bg2">
                    <a:lumMod val="50000"/>
                  </a:schemeClr>
                </a:solidFill>
              </a:rPr>
              <a:t>to</a:t>
            </a:r>
            <a:r>
              <a:rPr lang="zh-CN" altLang="en-US" sz="2800" b="1">
                <a:solidFill>
                  <a:schemeClr val="bg2">
                    <a:lumMod val="50000"/>
                  </a:schemeClr>
                </a:solidFill>
              </a:rPr>
              <a:t> K</a:t>
            </a:r>
            <a:r>
              <a:rPr lang="en-US" altLang="zh-CN" sz="2800" b="1" dirty="0">
                <a:solidFill>
                  <a:schemeClr val="bg2">
                    <a:lumMod val="50000"/>
                  </a:schemeClr>
                </a:solidFill>
              </a:rPr>
              <a:t>:</a:t>
            </a:r>
            <a:endParaRPr lang="en-US" altLang="zh-CN" sz="2800" b="1" dirty="0">
              <a:solidFill>
                <a:schemeClr val="bg2">
                  <a:lumMod val="50000"/>
                </a:schemeClr>
              </a:solidFill>
              <a:cs typeface="Arial"/>
            </a:endParaRPr>
          </a:p>
          <a:p>
            <a:pPr>
              <a:lnSpc>
                <a:spcPct val="150000"/>
              </a:lnSpc>
            </a:pPr>
            <a:r>
              <a:rPr lang="en-US" sz="2800" b="1" dirty="0">
                <a:solidFill>
                  <a:schemeClr val="bg2">
                    <a:lumMod val="50000"/>
                  </a:schemeClr>
                </a:solidFill>
              </a:rPr>
              <a:t>			</a:t>
            </a:r>
            <a:r>
              <a:rPr lang="en-US" altLang="zh-CN" sz="2800" b="1" dirty="0">
                <a:solidFill>
                  <a:schemeClr val="bg2">
                    <a:lumMod val="50000"/>
                  </a:schemeClr>
                </a:solidFill>
              </a:rPr>
              <a:t>if</a:t>
            </a:r>
            <a:r>
              <a:rPr lang="zh-CN" altLang="en-US" sz="2800" b="1" dirty="0">
                <a:solidFill>
                  <a:schemeClr val="bg2">
                    <a:lumMod val="50000"/>
                  </a:schemeClr>
                </a:solidFill>
              </a:rPr>
              <a:t> </a:t>
            </a:r>
            <a:r>
              <a:rPr lang="en-US" altLang="zh-CN" sz="2800" b="1" dirty="0">
                <a:solidFill>
                  <a:schemeClr val="bg2">
                    <a:lumMod val="50000"/>
                  </a:schemeClr>
                </a:solidFill>
              </a:rPr>
              <a:t>(predicted)</a:t>
            </a:r>
            <a:r>
              <a:rPr lang="zh-CN" altLang="en-US" sz="2800" b="1" dirty="0">
                <a:solidFill>
                  <a:schemeClr val="bg2">
                    <a:lumMod val="50000"/>
                  </a:schemeClr>
                </a:solidFill>
              </a:rPr>
              <a:t> </a:t>
            </a:r>
            <a:r>
              <a:rPr lang="en-US" altLang="zh-CN" sz="2800" b="1" dirty="0">
                <a:solidFill>
                  <a:schemeClr val="bg2">
                    <a:lumMod val="50000"/>
                  </a:schemeClr>
                </a:solidFill>
              </a:rPr>
              <a:t>demand</a:t>
            </a:r>
            <a:r>
              <a:rPr lang="zh-CN" altLang="en-US" sz="2800" b="1" dirty="0">
                <a:solidFill>
                  <a:schemeClr val="bg2">
                    <a:lumMod val="50000"/>
                  </a:schemeClr>
                </a:solidFill>
              </a:rPr>
              <a:t> </a:t>
            </a:r>
            <a:r>
              <a:rPr lang="en-US" altLang="zh-CN" sz="2800" b="1" dirty="0">
                <a:solidFill>
                  <a:schemeClr val="bg2">
                    <a:lumMod val="50000"/>
                  </a:schemeClr>
                </a:solidFill>
              </a:rPr>
              <a:t>is not</a:t>
            </a:r>
            <a:r>
              <a:rPr lang="zh-CN" altLang="en-US" sz="2800" b="1" dirty="0">
                <a:solidFill>
                  <a:schemeClr val="bg2">
                    <a:lumMod val="50000"/>
                  </a:schemeClr>
                </a:solidFill>
              </a:rPr>
              <a:t> </a:t>
            </a:r>
            <a:r>
              <a:rPr lang="en-US" altLang="zh-CN" sz="2800" b="1" dirty="0">
                <a:solidFill>
                  <a:schemeClr val="bg2">
                    <a:lumMod val="50000"/>
                  </a:schemeClr>
                </a:solidFill>
              </a:rPr>
              <a:t>satisfied:</a:t>
            </a:r>
          </a:p>
          <a:p>
            <a:pPr>
              <a:lnSpc>
                <a:spcPct val="150000"/>
              </a:lnSpc>
            </a:pPr>
            <a:r>
              <a:rPr lang="en-US" sz="2800" b="1" dirty="0">
                <a:solidFill>
                  <a:schemeClr val="bg2">
                    <a:lumMod val="50000"/>
                  </a:schemeClr>
                </a:solidFill>
              </a:rPr>
              <a:t>				</a:t>
            </a:r>
            <a:r>
              <a:rPr lang="en-US" altLang="zh-CN" sz="2800" b="1" dirty="0">
                <a:solidFill>
                  <a:schemeClr val="bg2">
                    <a:lumMod val="50000"/>
                  </a:schemeClr>
                </a:solidFill>
              </a:rPr>
              <a:t>make</a:t>
            </a:r>
            <a:r>
              <a:rPr lang="zh-CN" altLang="en-US" sz="2800" b="1" dirty="0">
                <a:solidFill>
                  <a:schemeClr val="bg2">
                    <a:lumMod val="50000"/>
                  </a:schemeClr>
                </a:solidFill>
              </a:rPr>
              <a:t> </a:t>
            </a:r>
            <a:r>
              <a:rPr lang="en-US" altLang="zh-CN" sz="2800" b="1" dirty="0">
                <a:solidFill>
                  <a:schemeClr val="bg2">
                    <a:lumMod val="50000"/>
                  </a:schemeClr>
                </a:solidFill>
              </a:rPr>
              <a:t>an</a:t>
            </a:r>
            <a:r>
              <a:rPr lang="zh-CN" altLang="en-US" sz="2800" b="1" dirty="0">
                <a:solidFill>
                  <a:schemeClr val="bg2">
                    <a:lumMod val="50000"/>
                  </a:schemeClr>
                </a:solidFill>
              </a:rPr>
              <a:t> </a:t>
            </a:r>
            <a:r>
              <a:rPr lang="en-US" altLang="zh-CN" sz="2800" b="1" dirty="0">
                <a:solidFill>
                  <a:schemeClr val="bg2">
                    <a:lumMod val="50000"/>
                  </a:schemeClr>
                </a:solidFill>
              </a:rPr>
              <a:t>assignment!</a:t>
            </a:r>
            <a:endParaRPr lang="en-US" sz="2800" b="1" dirty="0">
              <a:solidFill>
                <a:schemeClr val="bg2">
                  <a:lumMod val="50000"/>
                </a:schemeClr>
              </a:solidFill>
            </a:endParaRPr>
          </a:p>
        </p:txBody>
      </p:sp>
      <p:sp>
        <p:nvSpPr>
          <p:cNvPr id="18" name="TextBox 17">
            <a:extLst>
              <a:ext uri="{FF2B5EF4-FFF2-40B4-BE49-F238E27FC236}">
                <a16:creationId xmlns:a16="http://schemas.microsoft.com/office/drawing/2014/main" id="{9698E449-F40A-9B32-625D-BC200C478332}"/>
              </a:ext>
            </a:extLst>
          </p:cNvPr>
          <p:cNvSpPr txBox="1"/>
          <p:nvPr/>
        </p:nvSpPr>
        <p:spPr>
          <a:xfrm>
            <a:off x="1341491" y="1679022"/>
            <a:ext cx="4908138" cy="369332"/>
          </a:xfrm>
          <a:prstGeom prst="rect">
            <a:avLst/>
          </a:prstGeom>
          <a:noFill/>
        </p:spPr>
        <p:txBody>
          <a:bodyPr wrap="none" rtlCol="0">
            <a:spAutoFit/>
          </a:bodyPr>
          <a:lstStyle/>
          <a:p>
            <a:r>
              <a:rPr lang="en-US" altLang="zh-CN" b="1" dirty="0"/>
              <a:t>Greedy</a:t>
            </a:r>
            <a:r>
              <a:rPr lang="zh-CN" altLang="en-US" b="1" dirty="0"/>
              <a:t> </a:t>
            </a:r>
            <a:r>
              <a:rPr lang="en-US" altLang="zh-CN" b="1" dirty="0"/>
              <a:t>Algorithm</a:t>
            </a:r>
            <a:r>
              <a:rPr lang="zh-CN" altLang="en-US" b="1" dirty="0"/>
              <a:t> </a:t>
            </a:r>
            <a:r>
              <a:rPr lang="en-US" altLang="zh-CN" b="1" dirty="0"/>
              <a:t>(s</a:t>
            </a:r>
            <a:r>
              <a:rPr lang="en-US" b="1" dirty="0"/>
              <a:t>implified</a:t>
            </a:r>
            <a:r>
              <a:rPr lang="zh-CN" altLang="en-US" b="1" dirty="0"/>
              <a:t> </a:t>
            </a:r>
            <a:r>
              <a:rPr lang="en-US" altLang="zh-CN" b="1" dirty="0"/>
              <a:t>pseudo</a:t>
            </a:r>
            <a:r>
              <a:rPr lang="zh-CN" altLang="en-US" b="1" dirty="0"/>
              <a:t> </a:t>
            </a:r>
            <a:r>
              <a:rPr lang="en-US" altLang="zh-CN" b="1" dirty="0"/>
              <a:t>code)</a:t>
            </a:r>
            <a:endParaRPr lang="en-US" b="1" dirty="0"/>
          </a:p>
        </p:txBody>
      </p:sp>
      <p:cxnSp>
        <p:nvCxnSpPr>
          <p:cNvPr id="23" name="Straight Connector 22">
            <a:extLst>
              <a:ext uri="{FF2B5EF4-FFF2-40B4-BE49-F238E27FC236}">
                <a16:creationId xmlns:a16="http://schemas.microsoft.com/office/drawing/2014/main" id="{E037AD05-1457-F315-D0D5-3F9FB597A246}"/>
              </a:ext>
            </a:extLst>
          </p:cNvPr>
          <p:cNvCxnSpPr/>
          <p:nvPr/>
        </p:nvCxnSpPr>
        <p:spPr>
          <a:xfrm>
            <a:off x="1421176" y="2126255"/>
            <a:ext cx="916603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46E996-CC87-ADAE-0D9A-6B7455710090}"/>
              </a:ext>
            </a:extLst>
          </p:cNvPr>
          <p:cNvCxnSpPr/>
          <p:nvPr/>
        </p:nvCxnSpPr>
        <p:spPr>
          <a:xfrm>
            <a:off x="1421176" y="5376231"/>
            <a:ext cx="916603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BF19FAD-DC25-6060-98DC-BE6D7E3D67ED}"/>
              </a:ext>
            </a:extLst>
          </p:cNvPr>
          <p:cNvCxnSpPr/>
          <p:nvPr/>
        </p:nvCxnSpPr>
        <p:spPr>
          <a:xfrm>
            <a:off x="1421176" y="1597446"/>
            <a:ext cx="916603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41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6AC346F-7E23-3562-92D4-AF53FE2C515D}"/>
              </a:ext>
            </a:extLst>
          </p:cNvPr>
          <p:cNvGraphicFramePr>
            <a:graphicFrameLocks noChangeAspect="1"/>
          </p:cNvGraphicFramePr>
          <p:nvPr>
            <p:custDataLst>
              <p:tags r:id="rId1"/>
            </p:custDataLst>
            <p:extLst>
              <p:ext uri="{D42A27DB-BD31-4B8C-83A1-F6EECF244321}">
                <p14:modId xmlns:p14="http://schemas.microsoft.com/office/powerpoint/2010/main" val="320111608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C6AC346F-7E23-3562-92D4-AF53FE2C515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DA4ADA7D-55D7-B18F-D07B-EF2EF76B68A6}"/>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7720D44A-33D5-A940-ABB1-4D8402E8328D}"/>
              </a:ext>
            </a:extLst>
          </p:cNvPr>
          <p:cNvSpPr>
            <a:spLocks noGrp="1"/>
          </p:cNvSpPr>
          <p:nvPr>
            <p:ph type="sldNum" sz="quarter" idx="11"/>
          </p:nvPr>
        </p:nvSpPr>
        <p:spPr/>
        <p:txBody>
          <a:bodyPr/>
          <a:lstStyle/>
          <a:p>
            <a:fld id="{3A74F2AC-1E9A-41D4-8B35-A069FB343260}" type="slidenum">
              <a:rPr lang="en-GB" smtClean="0"/>
              <a:pPr/>
              <a:t>7</a:t>
            </a:fld>
            <a:endParaRPr lang="en-GB"/>
          </a:p>
        </p:txBody>
      </p:sp>
      <p:sp>
        <p:nvSpPr>
          <p:cNvPr id="4" name="Title 3">
            <a:extLst>
              <a:ext uri="{FF2B5EF4-FFF2-40B4-BE49-F238E27FC236}">
                <a16:creationId xmlns:a16="http://schemas.microsoft.com/office/drawing/2014/main" id="{DF7EBA65-5112-0D3B-F21A-3A22B2A939B7}"/>
              </a:ext>
            </a:extLst>
          </p:cNvPr>
          <p:cNvSpPr>
            <a:spLocks noGrp="1"/>
          </p:cNvSpPr>
          <p:nvPr>
            <p:ph type="title"/>
          </p:nvPr>
        </p:nvSpPr>
        <p:spPr>
          <a:xfrm>
            <a:off x="685800" y="303166"/>
            <a:ext cx="10866863" cy="1134949"/>
          </a:xfrm>
        </p:spPr>
        <p:txBody>
          <a:bodyPr vert="horz">
            <a:normAutofit/>
          </a:bodyPr>
          <a:lstStyle/>
          <a:p>
            <a:r>
              <a:rPr lang="en-US" altLang="zh-CN" dirty="0">
                <a:solidFill>
                  <a:schemeClr val="accent2"/>
                </a:solidFill>
              </a:rPr>
              <a:t>Optimization</a:t>
            </a:r>
            <a:r>
              <a:rPr lang="zh-CN" altLang="en-US" dirty="0">
                <a:solidFill>
                  <a:schemeClr val="accent2"/>
                </a:solidFill>
              </a:rPr>
              <a:t> </a:t>
            </a:r>
            <a:r>
              <a:rPr lang="en-US" altLang="zh-CN" dirty="0">
                <a:solidFill>
                  <a:schemeClr val="accent2"/>
                </a:solidFill>
              </a:rPr>
              <a:t>method </a:t>
            </a:r>
            <a:r>
              <a:rPr lang="en-US" altLang="zh-CN" dirty="0"/>
              <a:t>| e.g. Prescriptive</a:t>
            </a:r>
            <a:endParaRPr lang="en-US" dirty="0"/>
          </a:p>
        </p:txBody>
      </p:sp>
      <p:pic>
        <p:nvPicPr>
          <p:cNvPr id="20" name="Picture 19" descr="A black and white text&#10;&#10;Description automatically generated with medium confidence">
            <a:extLst>
              <a:ext uri="{FF2B5EF4-FFF2-40B4-BE49-F238E27FC236}">
                <a16:creationId xmlns:a16="http://schemas.microsoft.com/office/drawing/2014/main" id="{80622421-F6D7-A6C5-7B6F-B8DCBFEAF9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2968" y="1516015"/>
            <a:ext cx="5685927" cy="4375962"/>
          </a:xfrm>
          <a:prstGeom prst="rect">
            <a:avLst/>
          </a:prstGeom>
        </p:spPr>
      </p:pic>
      <p:sp>
        <p:nvSpPr>
          <p:cNvPr id="22" name="TextBox 21">
            <a:extLst>
              <a:ext uri="{FF2B5EF4-FFF2-40B4-BE49-F238E27FC236}">
                <a16:creationId xmlns:a16="http://schemas.microsoft.com/office/drawing/2014/main" id="{878A92CB-A291-1659-68B2-411F7ACE7CE4}"/>
              </a:ext>
            </a:extLst>
          </p:cNvPr>
          <p:cNvSpPr txBox="1"/>
          <p:nvPr/>
        </p:nvSpPr>
        <p:spPr>
          <a:xfrm>
            <a:off x="1292523" y="1792822"/>
            <a:ext cx="3621504" cy="369332"/>
          </a:xfrm>
          <a:prstGeom prst="rect">
            <a:avLst/>
          </a:prstGeom>
          <a:noFill/>
        </p:spPr>
        <p:txBody>
          <a:bodyPr wrap="none" rtlCol="0">
            <a:spAutoFit/>
          </a:bodyPr>
          <a:lstStyle/>
          <a:p>
            <a:pPr algn="r"/>
            <a:r>
              <a:rPr lang="en-US" altLang="zh-CN" b="1" dirty="0"/>
              <a:t>Minimize</a:t>
            </a:r>
            <a:r>
              <a:rPr lang="zh-CN" altLang="en-US" b="1" dirty="0"/>
              <a:t> </a:t>
            </a:r>
            <a:r>
              <a:rPr lang="en-US" altLang="zh-CN" b="1" dirty="0"/>
              <a:t>minus</a:t>
            </a:r>
            <a:r>
              <a:rPr lang="zh-CN" altLang="en-US" b="1" dirty="0"/>
              <a:t> </a:t>
            </a:r>
            <a:r>
              <a:rPr lang="en-US" altLang="zh-CN" b="1" dirty="0"/>
              <a:t>expected</a:t>
            </a:r>
            <a:r>
              <a:rPr lang="zh-CN" altLang="en-US" b="1" dirty="0"/>
              <a:t> </a:t>
            </a:r>
            <a:r>
              <a:rPr lang="en-US" altLang="zh-CN" b="1" dirty="0"/>
              <a:t>profit</a:t>
            </a:r>
            <a:endParaRPr lang="en-US" b="1" dirty="0"/>
          </a:p>
        </p:txBody>
      </p:sp>
      <p:sp>
        <p:nvSpPr>
          <p:cNvPr id="24" name="TextBox 23">
            <a:extLst>
              <a:ext uri="{FF2B5EF4-FFF2-40B4-BE49-F238E27FC236}">
                <a16:creationId xmlns:a16="http://schemas.microsoft.com/office/drawing/2014/main" id="{E192D682-F7DD-124E-90F9-8A0E0E5B331E}"/>
              </a:ext>
            </a:extLst>
          </p:cNvPr>
          <p:cNvSpPr txBox="1"/>
          <p:nvPr/>
        </p:nvSpPr>
        <p:spPr>
          <a:xfrm>
            <a:off x="2715989" y="2688525"/>
            <a:ext cx="2198038" cy="369332"/>
          </a:xfrm>
          <a:prstGeom prst="rect">
            <a:avLst/>
          </a:prstGeom>
          <a:noFill/>
        </p:spPr>
        <p:txBody>
          <a:bodyPr wrap="none" rtlCol="0">
            <a:spAutoFit/>
          </a:bodyPr>
          <a:lstStyle/>
          <a:p>
            <a:pPr algn="r"/>
            <a:r>
              <a:rPr lang="en-US" b="1" dirty="0"/>
              <a:t>Budget</a:t>
            </a:r>
            <a:r>
              <a:rPr lang="zh-CN" altLang="en-US" b="1" dirty="0"/>
              <a:t> </a:t>
            </a:r>
            <a:r>
              <a:rPr lang="en-US" altLang="zh-CN" b="1" dirty="0"/>
              <a:t>Constraint</a:t>
            </a:r>
            <a:endParaRPr lang="en-US" b="1" dirty="0"/>
          </a:p>
        </p:txBody>
      </p:sp>
      <p:sp>
        <p:nvSpPr>
          <p:cNvPr id="25" name="TextBox 24">
            <a:extLst>
              <a:ext uri="{FF2B5EF4-FFF2-40B4-BE49-F238E27FC236}">
                <a16:creationId xmlns:a16="http://schemas.microsoft.com/office/drawing/2014/main" id="{747A3BBF-71AF-E26C-D016-82C03EA036CB}"/>
              </a:ext>
            </a:extLst>
          </p:cNvPr>
          <p:cNvSpPr txBox="1"/>
          <p:nvPr/>
        </p:nvSpPr>
        <p:spPr>
          <a:xfrm>
            <a:off x="-28352" y="3519330"/>
            <a:ext cx="4942379" cy="369332"/>
          </a:xfrm>
          <a:prstGeom prst="rect">
            <a:avLst/>
          </a:prstGeom>
          <a:noFill/>
        </p:spPr>
        <p:txBody>
          <a:bodyPr wrap="none" lIns="91440" tIns="45720" rIns="91440" bIns="45720" rtlCol="0" anchor="t">
            <a:spAutoFit/>
          </a:bodyPr>
          <a:lstStyle/>
          <a:p>
            <a:pPr algn="r"/>
            <a:r>
              <a:rPr lang="en-US" altLang="zh-CN" b="1" dirty="0"/>
              <a:t>Minimum promotion per channel</a:t>
            </a:r>
            <a:r>
              <a:rPr lang="zh-CN" altLang="en-US" b="1" dirty="0"/>
              <a:t> </a:t>
            </a:r>
            <a:r>
              <a:rPr lang="en-US" altLang="zh-CN" b="1" dirty="0"/>
              <a:t>constraint</a:t>
            </a:r>
            <a:endParaRPr lang="en-US" b="1" dirty="0"/>
          </a:p>
        </p:txBody>
      </p:sp>
      <p:sp>
        <p:nvSpPr>
          <p:cNvPr id="26" name="TextBox 25">
            <a:extLst>
              <a:ext uri="{FF2B5EF4-FFF2-40B4-BE49-F238E27FC236}">
                <a16:creationId xmlns:a16="http://schemas.microsoft.com/office/drawing/2014/main" id="{BD441862-33D3-094F-D957-628D5A227D85}"/>
              </a:ext>
            </a:extLst>
          </p:cNvPr>
          <p:cNvSpPr txBox="1"/>
          <p:nvPr/>
        </p:nvSpPr>
        <p:spPr>
          <a:xfrm>
            <a:off x="933450" y="4369253"/>
            <a:ext cx="3980577" cy="369332"/>
          </a:xfrm>
          <a:prstGeom prst="rect">
            <a:avLst/>
          </a:prstGeom>
          <a:noFill/>
        </p:spPr>
        <p:txBody>
          <a:bodyPr wrap="none" rtlCol="0">
            <a:spAutoFit/>
          </a:bodyPr>
          <a:lstStyle/>
          <a:p>
            <a:pPr algn="r"/>
            <a:r>
              <a:rPr lang="en-US" altLang="zh-CN" b="1" dirty="0"/>
              <a:t>At</a:t>
            </a:r>
            <a:r>
              <a:rPr lang="zh-CN" altLang="en-US" b="1" dirty="0"/>
              <a:t> </a:t>
            </a:r>
            <a:r>
              <a:rPr lang="en-US" altLang="zh-CN" b="1" dirty="0"/>
              <a:t>most</a:t>
            </a:r>
            <a:r>
              <a:rPr lang="zh-CN" altLang="en-US" b="1" dirty="0"/>
              <a:t> </a:t>
            </a:r>
            <a:r>
              <a:rPr lang="en-US" altLang="zh-CN" b="1" dirty="0"/>
              <a:t>one</a:t>
            </a:r>
            <a:r>
              <a:rPr lang="zh-CN" altLang="en-US" b="1" dirty="0"/>
              <a:t> </a:t>
            </a:r>
            <a:r>
              <a:rPr lang="en-US" altLang="zh-CN" b="1" dirty="0"/>
              <a:t>channel</a:t>
            </a:r>
            <a:r>
              <a:rPr lang="zh-CN" altLang="en-US" b="1" dirty="0"/>
              <a:t> </a:t>
            </a:r>
            <a:r>
              <a:rPr lang="en-US" altLang="zh-CN" b="1" dirty="0"/>
              <a:t>per</a:t>
            </a:r>
            <a:r>
              <a:rPr lang="zh-CN" altLang="en-US" b="1" dirty="0"/>
              <a:t> </a:t>
            </a:r>
            <a:r>
              <a:rPr lang="en-US" altLang="zh-CN" b="1" dirty="0"/>
              <a:t>customer</a:t>
            </a:r>
            <a:endParaRPr lang="en-US" b="1" dirty="0"/>
          </a:p>
        </p:txBody>
      </p:sp>
      <p:sp>
        <p:nvSpPr>
          <p:cNvPr id="28" name="TextBox 27">
            <a:extLst>
              <a:ext uri="{FF2B5EF4-FFF2-40B4-BE49-F238E27FC236}">
                <a16:creationId xmlns:a16="http://schemas.microsoft.com/office/drawing/2014/main" id="{AE812521-0C6D-1DFE-1CCE-5EBFD2EF39FD}"/>
              </a:ext>
            </a:extLst>
          </p:cNvPr>
          <p:cNvSpPr txBox="1"/>
          <p:nvPr/>
        </p:nvSpPr>
        <p:spPr>
          <a:xfrm>
            <a:off x="946274" y="5244512"/>
            <a:ext cx="3967753" cy="369332"/>
          </a:xfrm>
          <a:prstGeom prst="rect">
            <a:avLst/>
          </a:prstGeom>
          <a:noFill/>
        </p:spPr>
        <p:txBody>
          <a:bodyPr wrap="none" rtlCol="0">
            <a:spAutoFit/>
          </a:bodyPr>
          <a:lstStyle/>
          <a:p>
            <a:pPr algn="r"/>
            <a:r>
              <a:rPr lang="en-US" altLang="zh-CN" b="1" dirty="0"/>
              <a:t>At</a:t>
            </a:r>
            <a:r>
              <a:rPr lang="zh-CN" altLang="en-US" b="1" dirty="0"/>
              <a:t> </a:t>
            </a:r>
            <a:r>
              <a:rPr lang="en-US" altLang="zh-CN" b="1" dirty="0"/>
              <a:t>most</a:t>
            </a:r>
            <a:r>
              <a:rPr lang="zh-CN" altLang="en-US" b="1" dirty="0"/>
              <a:t> </a:t>
            </a:r>
            <a:r>
              <a:rPr lang="en-US" altLang="zh-CN" b="1" dirty="0"/>
              <a:t>one</a:t>
            </a:r>
            <a:r>
              <a:rPr lang="zh-CN" altLang="en-US" b="1" dirty="0"/>
              <a:t> </a:t>
            </a:r>
            <a:r>
              <a:rPr lang="en-US" altLang="zh-CN" b="1" dirty="0"/>
              <a:t>product</a:t>
            </a:r>
            <a:r>
              <a:rPr lang="zh-CN" altLang="en-US" b="1" dirty="0"/>
              <a:t> </a:t>
            </a:r>
            <a:r>
              <a:rPr lang="en-US" altLang="zh-CN" b="1" dirty="0"/>
              <a:t>per</a:t>
            </a:r>
            <a:r>
              <a:rPr lang="zh-CN" altLang="en-US" b="1" dirty="0"/>
              <a:t> </a:t>
            </a:r>
            <a:r>
              <a:rPr lang="en-US" altLang="zh-CN" b="1" dirty="0"/>
              <a:t>customer</a:t>
            </a:r>
            <a:endParaRPr lang="en-US" b="1" dirty="0"/>
          </a:p>
        </p:txBody>
      </p:sp>
      <p:sp>
        <p:nvSpPr>
          <p:cNvPr id="29" name="Chevron 28">
            <a:extLst>
              <a:ext uri="{FF2B5EF4-FFF2-40B4-BE49-F238E27FC236}">
                <a16:creationId xmlns:a16="http://schemas.microsoft.com/office/drawing/2014/main" id="{2C2C3AA2-3E4A-1C3E-654C-B12A2534DCA5}"/>
              </a:ext>
            </a:extLst>
          </p:cNvPr>
          <p:cNvSpPr/>
          <p:nvPr/>
        </p:nvSpPr>
        <p:spPr>
          <a:xfrm>
            <a:off x="5098743" y="1792822"/>
            <a:ext cx="339509" cy="369332"/>
          </a:xfrm>
          <a:prstGeom prst="chevron">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30" name="Chevron 29">
            <a:extLst>
              <a:ext uri="{FF2B5EF4-FFF2-40B4-BE49-F238E27FC236}">
                <a16:creationId xmlns:a16="http://schemas.microsoft.com/office/drawing/2014/main" id="{1C8C9CD6-8C77-001C-F3AB-3D3BD4F08500}"/>
              </a:ext>
            </a:extLst>
          </p:cNvPr>
          <p:cNvSpPr/>
          <p:nvPr/>
        </p:nvSpPr>
        <p:spPr>
          <a:xfrm>
            <a:off x="5098743" y="2688278"/>
            <a:ext cx="339509" cy="369332"/>
          </a:xfrm>
          <a:prstGeom prst="chevron">
            <a:avLst/>
          </a:prstGeom>
          <a:solidFill>
            <a:schemeClr val="tx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Chevron 30">
            <a:extLst>
              <a:ext uri="{FF2B5EF4-FFF2-40B4-BE49-F238E27FC236}">
                <a16:creationId xmlns:a16="http://schemas.microsoft.com/office/drawing/2014/main" id="{2F468673-AE95-73DD-AAEF-0158125A754D}"/>
              </a:ext>
            </a:extLst>
          </p:cNvPr>
          <p:cNvSpPr/>
          <p:nvPr/>
        </p:nvSpPr>
        <p:spPr>
          <a:xfrm>
            <a:off x="5098743" y="3513468"/>
            <a:ext cx="339509" cy="369332"/>
          </a:xfrm>
          <a:prstGeom prst="chevron">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Chevron 32">
            <a:extLst>
              <a:ext uri="{FF2B5EF4-FFF2-40B4-BE49-F238E27FC236}">
                <a16:creationId xmlns:a16="http://schemas.microsoft.com/office/drawing/2014/main" id="{F99C3AD3-4A69-DDB3-E0E2-FFB1F434199D}"/>
              </a:ext>
            </a:extLst>
          </p:cNvPr>
          <p:cNvSpPr/>
          <p:nvPr/>
        </p:nvSpPr>
        <p:spPr>
          <a:xfrm>
            <a:off x="5098743" y="4372111"/>
            <a:ext cx="339509" cy="369332"/>
          </a:xfrm>
          <a:prstGeom prst="chevr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Chevron 33">
            <a:extLst>
              <a:ext uri="{FF2B5EF4-FFF2-40B4-BE49-F238E27FC236}">
                <a16:creationId xmlns:a16="http://schemas.microsoft.com/office/drawing/2014/main" id="{E269E9A7-C6B8-1EDD-5818-36593CFA448C}"/>
              </a:ext>
            </a:extLst>
          </p:cNvPr>
          <p:cNvSpPr/>
          <p:nvPr/>
        </p:nvSpPr>
        <p:spPr>
          <a:xfrm>
            <a:off x="5098743" y="5241906"/>
            <a:ext cx="339509" cy="369332"/>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01331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6AC346F-7E23-3562-92D4-AF53FE2C515D}"/>
              </a:ext>
            </a:extLst>
          </p:cNvPr>
          <p:cNvGraphicFramePr>
            <a:graphicFrameLocks noChangeAspect="1"/>
          </p:cNvGraphicFramePr>
          <p:nvPr>
            <p:custDataLst>
              <p:tags r:id="rId1"/>
            </p:custDataLst>
            <p:extLst>
              <p:ext uri="{D42A27DB-BD31-4B8C-83A1-F6EECF244321}">
                <p14:modId xmlns:p14="http://schemas.microsoft.com/office/powerpoint/2010/main" val="22320645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C6AC346F-7E23-3562-92D4-AF53FE2C515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DA4ADA7D-55D7-B18F-D07B-EF2EF76B68A6}"/>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7720D44A-33D5-A940-ABB1-4D8402E8328D}"/>
              </a:ext>
            </a:extLst>
          </p:cNvPr>
          <p:cNvSpPr>
            <a:spLocks noGrp="1"/>
          </p:cNvSpPr>
          <p:nvPr>
            <p:ph type="sldNum" sz="quarter" idx="11"/>
          </p:nvPr>
        </p:nvSpPr>
        <p:spPr/>
        <p:txBody>
          <a:bodyPr/>
          <a:lstStyle/>
          <a:p>
            <a:fld id="{3A74F2AC-1E9A-41D4-8B35-A069FB343260}" type="slidenum">
              <a:rPr lang="en-GB" smtClean="0"/>
              <a:pPr/>
              <a:t>8</a:t>
            </a:fld>
            <a:endParaRPr lang="en-GB"/>
          </a:p>
        </p:txBody>
      </p:sp>
      <p:sp>
        <p:nvSpPr>
          <p:cNvPr id="4" name="Title 3">
            <a:extLst>
              <a:ext uri="{FF2B5EF4-FFF2-40B4-BE49-F238E27FC236}">
                <a16:creationId xmlns:a16="http://schemas.microsoft.com/office/drawing/2014/main" id="{DF7EBA65-5112-0D3B-F21A-3A22B2A939B7}"/>
              </a:ext>
            </a:extLst>
          </p:cNvPr>
          <p:cNvSpPr>
            <a:spLocks noGrp="1"/>
          </p:cNvSpPr>
          <p:nvPr>
            <p:ph type="title"/>
          </p:nvPr>
        </p:nvSpPr>
        <p:spPr>
          <a:xfrm>
            <a:off x="685800" y="303166"/>
            <a:ext cx="10866863" cy="1134949"/>
          </a:xfrm>
        </p:spPr>
        <p:txBody>
          <a:bodyPr vert="horz">
            <a:normAutofit/>
          </a:bodyPr>
          <a:lstStyle/>
          <a:p>
            <a:r>
              <a:rPr lang="en-US" altLang="zh-CN" dirty="0">
                <a:solidFill>
                  <a:schemeClr val="accent2"/>
                </a:solidFill>
              </a:rPr>
              <a:t>Weighting</a:t>
            </a:r>
            <a:r>
              <a:rPr lang="zh-CN" altLang="en-US" dirty="0">
                <a:solidFill>
                  <a:schemeClr val="accent2"/>
                </a:solidFill>
              </a:rPr>
              <a:t> </a:t>
            </a:r>
            <a:r>
              <a:rPr lang="en-US" altLang="zh-CN" dirty="0">
                <a:solidFill>
                  <a:schemeClr val="accent2"/>
                </a:solidFill>
              </a:rPr>
              <a:t>model</a:t>
            </a:r>
            <a:r>
              <a:rPr lang="zh-CN" altLang="en-US" dirty="0">
                <a:solidFill>
                  <a:schemeClr val="accent2"/>
                </a:solidFill>
              </a:rPr>
              <a:t> </a:t>
            </a:r>
            <a:r>
              <a:rPr lang="en-US" altLang="zh-CN" dirty="0"/>
              <a:t>| e.g. kernel</a:t>
            </a:r>
            <a:r>
              <a:rPr lang="zh-CN" altLang="en-US" dirty="0"/>
              <a:t> </a:t>
            </a:r>
            <a:r>
              <a:rPr lang="en-US" altLang="zh-CN" dirty="0"/>
              <a:t>methods</a:t>
            </a:r>
            <a:endParaRPr lang="en-US" dirty="0"/>
          </a:p>
        </p:txBody>
      </p:sp>
      <p:pic>
        <p:nvPicPr>
          <p:cNvPr id="16" name="Picture 15" descr="A black and white text&#10;&#10;Description automatically generated">
            <a:extLst>
              <a:ext uri="{FF2B5EF4-FFF2-40B4-BE49-F238E27FC236}">
                <a16:creationId xmlns:a16="http://schemas.microsoft.com/office/drawing/2014/main" id="{FDD4E1DF-AE15-D838-BE42-9C8CFB2A9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2267" y="1529002"/>
            <a:ext cx="3020649" cy="549758"/>
          </a:xfrm>
          <a:prstGeom prst="rect">
            <a:avLst/>
          </a:prstGeom>
        </p:spPr>
      </p:pic>
      <p:pic>
        <p:nvPicPr>
          <p:cNvPr id="18" name="Picture 17" descr="A math equations with numbers and symbols&#10;&#10;Description automatically generated">
            <a:extLst>
              <a:ext uri="{FF2B5EF4-FFF2-40B4-BE49-F238E27FC236}">
                <a16:creationId xmlns:a16="http://schemas.microsoft.com/office/drawing/2014/main" id="{8166F056-5B93-F76C-F556-F9D4EBC224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4708" y="2589214"/>
            <a:ext cx="5179343" cy="1007668"/>
          </a:xfrm>
          <a:prstGeom prst="rect">
            <a:avLst/>
          </a:prstGeom>
        </p:spPr>
      </p:pic>
      <p:pic>
        <p:nvPicPr>
          <p:cNvPr id="21" name="Picture 20" descr="A number and a symbol&#10;&#10;Description automatically generated with medium confidence">
            <a:extLst>
              <a:ext uri="{FF2B5EF4-FFF2-40B4-BE49-F238E27FC236}">
                <a16:creationId xmlns:a16="http://schemas.microsoft.com/office/drawing/2014/main" id="{5814A0C6-C42B-AE48-44D0-C4FF32A840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5945" y="5201725"/>
            <a:ext cx="2488435" cy="451029"/>
          </a:xfrm>
          <a:prstGeom prst="rect">
            <a:avLst/>
          </a:prstGeom>
        </p:spPr>
      </p:pic>
      <p:pic>
        <p:nvPicPr>
          <p:cNvPr id="27" name="Picture 26" descr="A black and white text&#10;&#10;Description automatically generated">
            <a:extLst>
              <a:ext uri="{FF2B5EF4-FFF2-40B4-BE49-F238E27FC236}">
                <a16:creationId xmlns:a16="http://schemas.microsoft.com/office/drawing/2014/main" id="{2CD9D6D2-9CDD-886B-CB6A-0CCCB229FE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9722" y="4255082"/>
            <a:ext cx="1729961" cy="462351"/>
          </a:xfrm>
          <a:prstGeom prst="rect">
            <a:avLst/>
          </a:prstGeom>
        </p:spPr>
      </p:pic>
      <p:pic>
        <p:nvPicPr>
          <p:cNvPr id="35" name="Picture 34" descr="A black and white symbol&#10;&#10;Description automatically generated with medium confidence">
            <a:extLst>
              <a:ext uri="{FF2B5EF4-FFF2-40B4-BE49-F238E27FC236}">
                <a16:creationId xmlns:a16="http://schemas.microsoft.com/office/drawing/2014/main" id="{90298CD3-0616-23E0-4365-449480B188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0942" y="4275755"/>
            <a:ext cx="1244907" cy="421004"/>
          </a:xfrm>
          <a:prstGeom prst="rect">
            <a:avLst/>
          </a:prstGeom>
        </p:spPr>
      </p:pic>
      <p:sp>
        <p:nvSpPr>
          <p:cNvPr id="36" name="TextBox 35">
            <a:extLst>
              <a:ext uri="{FF2B5EF4-FFF2-40B4-BE49-F238E27FC236}">
                <a16:creationId xmlns:a16="http://schemas.microsoft.com/office/drawing/2014/main" id="{AD4866B7-67E1-40C3-ACAB-782C9DCF339F}"/>
              </a:ext>
            </a:extLst>
          </p:cNvPr>
          <p:cNvSpPr txBox="1"/>
          <p:nvPr/>
        </p:nvSpPr>
        <p:spPr>
          <a:xfrm>
            <a:off x="1351045" y="4274545"/>
            <a:ext cx="1329210"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chemeClr val="tx1">
                    <a:lumMod val="50000"/>
                  </a:schemeClr>
                </a:solidFill>
              </a:rPr>
              <a:t>K</a:t>
            </a:r>
            <a:r>
              <a:rPr lang="en-US" sz="2000" b="1" dirty="0">
                <a:solidFill>
                  <a:schemeClr val="tx1">
                    <a:lumMod val="50000"/>
                  </a:schemeClr>
                </a:solidFill>
              </a:rPr>
              <a:t>ernel</a:t>
            </a:r>
          </a:p>
        </p:txBody>
      </p:sp>
      <p:sp>
        <p:nvSpPr>
          <p:cNvPr id="37" name="TextBox 36">
            <a:extLst>
              <a:ext uri="{FF2B5EF4-FFF2-40B4-BE49-F238E27FC236}">
                <a16:creationId xmlns:a16="http://schemas.microsoft.com/office/drawing/2014/main" id="{61D48517-A0E6-5619-7FD7-432DD6428056}"/>
              </a:ext>
            </a:extLst>
          </p:cNvPr>
          <p:cNvSpPr txBox="1"/>
          <p:nvPr/>
        </p:nvSpPr>
        <p:spPr>
          <a:xfrm>
            <a:off x="7392318" y="4275755"/>
            <a:ext cx="1842171"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chemeClr val="tx1">
                    <a:lumMod val="50000"/>
                  </a:schemeClr>
                </a:solidFill>
              </a:rPr>
              <a:t>Bandwidth</a:t>
            </a:r>
            <a:endParaRPr lang="en-US" sz="2000" b="1" dirty="0">
              <a:solidFill>
                <a:schemeClr val="tx1">
                  <a:lumMod val="50000"/>
                </a:schemeClr>
              </a:solidFill>
            </a:endParaRPr>
          </a:p>
        </p:txBody>
      </p:sp>
      <p:sp>
        <p:nvSpPr>
          <p:cNvPr id="38" name="TextBox 37">
            <a:extLst>
              <a:ext uri="{FF2B5EF4-FFF2-40B4-BE49-F238E27FC236}">
                <a16:creationId xmlns:a16="http://schemas.microsoft.com/office/drawing/2014/main" id="{10B7307B-C7D2-21B7-871F-2D4DB7F46B70}"/>
              </a:ext>
            </a:extLst>
          </p:cNvPr>
          <p:cNvSpPr txBox="1"/>
          <p:nvPr/>
        </p:nvSpPr>
        <p:spPr>
          <a:xfrm>
            <a:off x="1351045" y="5201725"/>
            <a:ext cx="2084225" cy="400110"/>
          </a:xfrm>
          <a:prstGeom prst="rect">
            <a:avLst/>
          </a:prstGeom>
          <a:noFill/>
        </p:spPr>
        <p:txBody>
          <a:bodyPr wrap="none" rtlCol="0">
            <a:spAutoFit/>
          </a:bodyPr>
          <a:lstStyle/>
          <a:p>
            <a:pPr marL="342900" indent="-342900">
              <a:buFont typeface="Arial" panose="020B0604020202020204" pitchFamily="34" charset="0"/>
              <a:buChar char="•"/>
            </a:pPr>
            <a:r>
              <a:rPr lang="en-US" sz="2000" b="1" dirty="0">
                <a:solidFill>
                  <a:schemeClr val="tx1">
                    <a:lumMod val="50000"/>
                  </a:schemeClr>
                </a:solidFill>
              </a:rPr>
              <a:t>N</a:t>
            </a:r>
            <a:r>
              <a:rPr lang="en-US" altLang="zh-CN" sz="2000" b="1" dirty="0">
                <a:solidFill>
                  <a:schemeClr val="tx1">
                    <a:lumMod val="50000"/>
                  </a:schemeClr>
                </a:solidFill>
              </a:rPr>
              <a:t>ai</a:t>
            </a:r>
            <a:r>
              <a:rPr lang="en-US" sz="2000" b="1" dirty="0">
                <a:solidFill>
                  <a:schemeClr val="tx1">
                    <a:lumMod val="50000"/>
                  </a:schemeClr>
                </a:solidFill>
              </a:rPr>
              <a:t>ve Kernel</a:t>
            </a:r>
          </a:p>
        </p:txBody>
      </p:sp>
      <p:sp>
        <p:nvSpPr>
          <p:cNvPr id="40" name="TextBox 39">
            <a:extLst>
              <a:ext uri="{FF2B5EF4-FFF2-40B4-BE49-F238E27FC236}">
                <a16:creationId xmlns:a16="http://schemas.microsoft.com/office/drawing/2014/main" id="{88401137-CE41-63E3-2FF5-7548425985CC}"/>
              </a:ext>
            </a:extLst>
          </p:cNvPr>
          <p:cNvSpPr txBox="1"/>
          <p:nvPr/>
        </p:nvSpPr>
        <p:spPr>
          <a:xfrm>
            <a:off x="1351045" y="1599433"/>
            <a:ext cx="1841081"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chemeClr val="tx1">
                    <a:lumMod val="50000"/>
                  </a:schemeClr>
                </a:solidFill>
              </a:rPr>
              <a:t>To</a:t>
            </a:r>
            <a:r>
              <a:rPr lang="zh-CN" altLang="en-US" b="1" dirty="0">
                <a:solidFill>
                  <a:schemeClr val="tx1">
                    <a:lumMod val="50000"/>
                  </a:schemeClr>
                </a:solidFill>
              </a:rPr>
              <a:t> </a:t>
            </a:r>
            <a:r>
              <a:rPr lang="en-US" altLang="zh-CN" b="1" dirty="0">
                <a:solidFill>
                  <a:schemeClr val="tx1">
                    <a:lumMod val="50000"/>
                  </a:schemeClr>
                </a:solidFill>
              </a:rPr>
              <a:t>Estimate:</a:t>
            </a:r>
            <a:endParaRPr lang="en-US" b="1" dirty="0">
              <a:solidFill>
                <a:schemeClr val="tx1">
                  <a:lumMod val="50000"/>
                </a:schemeClr>
              </a:solidFill>
            </a:endParaRPr>
          </a:p>
        </p:txBody>
      </p:sp>
      <p:sp>
        <p:nvSpPr>
          <p:cNvPr id="41" name="Right Arrow 40">
            <a:extLst>
              <a:ext uri="{FF2B5EF4-FFF2-40B4-BE49-F238E27FC236}">
                <a16:creationId xmlns:a16="http://schemas.microsoft.com/office/drawing/2014/main" id="{EF531239-FA2C-2763-665B-9BFF49EF77D3}"/>
              </a:ext>
            </a:extLst>
          </p:cNvPr>
          <p:cNvSpPr/>
          <p:nvPr/>
        </p:nvSpPr>
        <p:spPr>
          <a:xfrm>
            <a:off x="2579101" y="2860798"/>
            <a:ext cx="613025" cy="462351"/>
          </a:xfrm>
          <a:prstGeom prst="rightArrow">
            <a:avLst/>
          </a:prstGeom>
          <a:solidFill>
            <a:srgbClr val="54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296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4CE6694-97CF-5BF2-2F45-E5F0131FAEA3}"/>
              </a:ext>
            </a:extLst>
          </p:cNvPr>
          <p:cNvGraphicFramePr>
            <a:graphicFrameLocks noChangeAspect="1"/>
          </p:cNvGraphicFramePr>
          <p:nvPr>
            <p:custDataLst>
              <p:tags r:id="rId1"/>
            </p:custDataLst>
            <p:extLst>
              <p:ext uri="{D42A27DB-BD31-4B8C-83A1-F6EECF244321}">
                <p14:modId xmlns:p14="http://schemas.microsoft.com/office/powerpoint/2010/main" val="28771721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1" imgW="7772400" imgH="10058400" progId="TCLayout.ActiveDocument.1">
                  <p:embed/>
                </p:oleObj>
              </mc:Choice>
              <mc:Fallback>
                <p:oleObj name="think-cell Slide" r:id="rId41" imgW="7772400" imgH="10058400" progId="TCLayout.ActiveDocument.1">
                  <p:embed/>
                  <p:pic>
                    <p:nvPicPr>
                      <p:cNvPr id="5" name="think-cell data - do not delete" hidden="1">
                        <a:extLst>
                          <a:ext uri="{FF2B5EF4-FFF2-40B4-BE49-F238E27FC236}">
                            <a16:creationId xmlns:a16="http://schemas.microsoft.com/office/drawing/2014/main" id="{44CE6694-97CF-5BF2-2F45-E5F0131FAEA3}"/>
                          </a:ext>
                        </a:extLst>
                      </p:cNvPr>
                      <p:cNvPicPr/>
                      <p:nvPr/>
                    </p:nvPicPr>
                    <p:blipFill>
                      <a:blip r:embed="rId42"/>
                      <a:stretch>
                        <a:fillRect/>
                      </a:stretch>
                    </p:blipFill>
                    <p:spPr>
                      <a:xfrm>
                        <a:off x="1588" y="1588"/>
                        <a:ext cx="1227" cy="1588"/>
                      </a:xfrm>
                      <a:prstGeom prst="rect">
                        <a:avLst/>
                      </a:prstGeom>
                    </p:spPr>
                  </p:pic>
                </p:oleObj>
              </mc:Fallback>
            </mc:AlternateContent>
          </a:graphicData>
        </a:graphic>
      </p:graphicFrame>
      <p:sp>
        <p:nvSpPr>
          <p:cNvPr id="2" name="Footer Placeholder 1">
            <a:extLst>
              <a:ext uri="{FF2B5EF4-FFF2-40B4-BE49-F238E27FC236}">
                <a16:creationId xmlns:a16="http://schemas.microsoft.com/office/drawing/2014/main" id="{FD88E87B-0D7E-91DD-006D-1B2A44068808}"/>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A41D0265-27BB-A624-6A87-6E8BE93D3AC9}"/>
              </a:ext>
            </a:extLst>
          </p:cNvPr>
          <p:cNvSpPr>
            <a:spLocks noGrp="1"/>
          </p:cNvSpPr>
          <p:nvPr>
            <p:ph type="sldNum" sz="quarter" idx="11"/>
          </p:nvPr>
        </p:nvSpPr>
        <p:spPr/>
        <p:txBody>
          <a:bodyPr/>
          <a:lstStyle/>
          <a:p>
            <a:fld id="{3A74F2AC-1E9A-41D4-8B35-A069FB343260}" type="slidenum">
              <a:rPr lang="en-GB" smtClean="0"/>
              <a:pPr/>
              <a:t>9</a:t>
            </a:fld>
            <a:endParaRPr lang="en-GB"/>
          </a:p>
        </p:txBody>
      </p:sp>
      <p:sp>
        <p:nvSpPr>
          <p:cNvPr id="4" name="Title 3">
            <a:extLst>
              <a:ext uri="{FF2B5EF4-FFF2-40B4-BE49-F238E27FC236}">
                <a16:creationId xmlns:a16="http://schemas.microsoft.com/office/drawing/2014/main" id="{177C411B-B01A-B598-3374-2DAFC73CE6F5}"/>
              </a:ext>
            </a:extLst>
          </p:cNvPr>
          <p:cNvSpPr>
            <a:spLocks noGrp="1"/>
          </p:cNvSpPr>
          <p:nvPr>
            <p:ph type="title"/>
          </p:nvPr>
        </p:nvSpPr>
        <p:spPr>
          <a:xfrm>
            <a:off x="685800" y="303166"/>
            <a:ext cx="10365059" cy="1134949"/>
          </a:xfrm>
        </p:spPr>
        <p:txBody>
          <a:bodyPr vert="horz">
            <a:normAutofit/>
          </a:bodyPr>
          <a:lstStyle/>
          <a:p>
            <a:r>
              <a:rPr lang="en-US" altLang="zh-CN" dirty="0">
                <a:solidFill>
                  <a:schemeClr val="accent2"/>
                </a:solidFill>
              </a:rPr>
              <a:t>Result</a:t>
            </a:r>
            <a:r>
              <a:rPr lang="zh-CN" altLang="en-US" dirty="0">
                <a:solidFill>
                  <a:schemeClr val="accent2"/>
                </a:solidFill>
              </a:rPr>
              <a:t> </a:t>
            </a:r>
            <a:r>
              <a:rPr lang="en-US" altLang="zh-CN" dirty="0"/>
              <a:t>|</a:t>
            </a:r>
            <a:r>
              <a:rPr lang="zh-CN" altLang="en-US" dirty="0"/>
              <a:t> </a:t>
            </a:r>
            <a:r>
              <a:rPr lang="en-US" altLang="zh-CN" dirty="0"/>
              <a:t>best</a:t>
            </a:r>
            <a:r>
              <a:rPr lang="zh-CN" altLang="en-US" dirty="0"/>
              <a:t> </a:t>
            </a:r>
            <a:r>
              <a:rPr lang="en-US" altLang="zh-CN" dirty="0"/>
              <a:t>model:</a:t>
            </a:r>
            <a:r>
              <a:rPr lang="zh-CN" altLang="en-US" dirty="0"/>
              <a:t> </a:t>
            </a:r>
            <a:r>
              <a:rPr lang="en-US" altLang="zh-CN" dirty="0"/>
              <a:t>Predictive</a:t>
            </a:r>
            <a:r>
              <a:rPr lang="zh-CN" altLang="en-US" dirty="0"/>
              <a:t> </a:t>
            </a:r>
            <a:r>
              <a:rPr lang="en-US" altLang="zh-CN" dirty="0"/>
              <a:t>prescription</a:t>
            </a:r>
            <a:r>
              <a:rPr lang="zh-CN" altLang="en-US" dirty="0"/>
              <a:t> </a:t>
            </a:r>
            <a:r>
              <a:rPr lang="en-US" altLang="zh-CN" dirty="0"/>
              <a:t>powered</a:t>
            </a:r>
            <a:r>
              <a:rPr lang="zh-CN" altLang="en-US" dirty="0"/>
              <a:t> </a:t>
            </a:r>
            <a:r>
              <a:rPr lang="en-US" altLang="zh-CN" dirty="0"/>
              <a:t>by</a:t>
            </a:r>
            <a:r>
              <a:rPr lang="zh-CN" altLang="en-US" dirty="0"/>
              <a:t> </a:t>
            </a:r>
            <a:r>
              <a:rPr lang="en-US" altLang="zh-CN" dirty="0"/>
              <a:t>kernel</a:t>
            </a:r>
            <a:r>
              <a:rPr lang="zh-CN" altLang="en-US" dirty="0"/>
              <a:t> </a:t>
            </a:r>
            <a:r>
              <a:rPr lang="en-US" altLang="zh-CN" dirty="0"/>
              <a:t>methods</a:t>
            </a:r>
            <a:r>
              <a:rPr lang="zh-CN" altLang="en-US" dirty="0"/>
              <a:t> </a:t>
            </a:r>
            <a:endParaRPr lang="en-US" dirty="0"/>
          </a:p>
        </p:txBody>
      </p:sp>
      <p:graphicFrame>
        <p:nvGraphicFramePr>
          <p:cNvPr id="454" name="Chart 453">
            <a:extLst>
              <a:ext uri="{FF2B5EF4-FFF2-40B4-BE49-F238E27FC236}">
                <a16:creationId xmlns:a16="http://schemas.microsoft.com/office/drawing/2014/main" id="{FF066CCA-DE7F-FC42-D667-DCDD79526142}"/>
              </a:ext>
            </a:extLst>
          </p:cNvPr>
          <p:cNvGraphicFramePr/>
          <p:nvPr>
            <p:custDataLst>
              <p:tags r:id="rId2"/>
            </p:custDataLst>
            <p:extLst>
              <p:ext uri="{D42A27DB-BD31-4B8C-83A1-F6EECF244321}">
                <p14:modId xmlns:p14="http://schemas.microsoft.com/office/powerpoint/2010/main" val="1485728535"/>
              </p:ext>
            </p:extLst>
          </p:nvPr>
        </p:nvGraphicFramePr>
        <p:xfrm>
          <a:off x="2205038" y="2001838"/>
          <a:ext cx="5561012" cy="3876675"/>
        </p:xfrm>
        <a:graphic>
          <a:graphicData uri="http://schemas.openxmlformats.org/drawingml/2006/chart">
            <c:chart xmlns:c="http://schemas.openxmlformats.org/drawingml/2006/chart" xmlns:r="http://schemas.openxmlformats.org/officeDocument/2006/relationships" r:id="rId43"/>
          </a:graphicData>
        </a:graphic>
      </p:graphicFrame>
      <p:sp>
        <p:nvSpPr>
          <p:cNvPr id="384" name="Text Placeholder 2">
            <a:extLst>
              <a:ext uri="{FF2B5EF4-FFF2-40B4-BE49-F238E27FC236}">
                <a16:creationId xmlns:a16="http://schemas.microsoft.com/office/drawing/2014/main" id="{71DCEFCA-AD27-7657-E2BD-188ED9D2E694}"/>
              </a:ext>
            </a:extLst>
          </p:cNvPr>
          <p:cNvSpPr txBox="1">
            <a:spLocks/>
          </p:cNvSpPr>
          <p:nvPr>
            <p:custDataLst>
              <p:tags r:id="rId3"/>
            </p:custDataLst>
          </p:nvPr>
        </p:nvSpPr>
        <p:spPr bwMode="gray">
          <a:xfrm>
            <a:off x="2012950" y="5300663"/>
            <a:ext cx="984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D5C914D5-2BC0-4507-A64B-801733AD26D6}" type="datetime'''''''''''''''''''5'''''''''''''">
              <a:rPr lang="en-US" altLang="en-US" sz="1400" smtClean="0"/>
              <a:pPr/>
              <a:t>5</a:t>
            </a:fld>
            <a:endParaRPr lang="en-US" sz="1400" dirty="0"/>
          </a:p>
        </p:txBody>
      </p:sp>
      <p:sp>
        <p:nvSpPr>
          <p:cNvPr id="385" name="Text Placeholder 2">
            <a:extLst>
              <a:ext uri="{FF2B5EF4-FFF2-40B4-BE49-F238E27FC236}">
                <a16:creationId xmlns:a16="http://schemas.microsoft.com/office/drawing/2014/main" id="{C7197D71-6622-5710-2B91-B233601533DD}"/>
              </a:ext>
            </a:extLst>
          </p:cNvPr>
          <p:cNvSpPr txBox="1">
            <a:spLocks/>
          </p:cNvSpPr>
          <p:nvPr>
            <p:custDataLst>
              <p:tags r:id="rId4"/>
            </p:custDataLst>
          </p:nvPr>
        </p:nvSpPr>
        <p:spPr bwMode="gray">
          <a:xfrm>
            <a:off x="1914525" y="4932363"/>
            <a:ext cx="196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CFBCF986-9C80-4D9D-A969-C52CDD2189DD}" type="datetime'''''''1''''''''0'''''''''''''''''''''''''''''''''''''''">
              <a:rPr lang="en-US" altLang="en-US" sz="1400" smtClean="0"/>
              <a:pPr/>
              <a:t>10</a:t>
            </a:fld>
            <a:endParaRPr lang="en-US" sz="1400" dirty="0"/>
          </a:p>
        </p:txBody>
      </p:sp>
      <p:sp>
        <p:nvSpPr>
          <p:cNvPr id="386" name="Text Placeholder 2">
            <a:extLst>
              <a:ext uri="{FF2B5EF4-FFF2-40B4-BE49-F238E27FC236}">
                <a16:creationId xmlns:a16="http://schemas.microsoft.com/office/drawing/2014/main" id="{72138977-B268-B069-521C-D6368A80591F}"/>
              </a:ext>
            </a:extLst>
          </p:cNvPr>
          <p:cNvSpPr txBox="1">
            <a:spLocks/>
          </p:cNvSpPr>
          <p:nvPr>
            <p:custDataLst>
              <p:tags r:id="rId5"/>
            </p:custDataLst>
          </p:nvPr>
        </p:nvSpPr>
        <p:spPr bwMode="gray">
          <a:xfrm>
            <a:off x="1914525" y="4562475"/>
            <a:ext cx="196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D6D629C-DFC1-431A-A843-E5CD45A9CEDA}" type="datetime'''''''''''''''''''1''5'''''''''''''''''''''''''">
              <a:rPr lang="en-US" altLang="en-US" sz="1400" smtClean="0"/>
              <a:pPr/>
              <a:t>15</a:t>
            </a:fld>
            <a:endParaRPr lang="en-US" sz="1400" dirty="0"/>
          </a:p>
        </p:txBody>
      </p:sp>
      <p:sp>
        <p:nvSpPr>
          <p:cNvPr id="387" name="Text Placeholder 2">
            <a:extLst>
              <a:ext uri="{FF2B5EF4-FFF2-40B4-BE49-F238E27FC236}">
                <a16:creationId xmlns:a16="http://schemas.microsoft.com/office/drawing/2014/main" id="{96733D6F-5984-E304-04B1-36147DD06297}"/>
              </a:ext>
            </a:extLst>
          </p:cNvPr>
          <p:cNvSpPr txBox="1">
            <a:spLocks/>
          </p:cNvSpPr>
          <p:nvPr>
            <p:custDataLst>
              <p:tags r:id="rId6"/>
            </p:custDataLst>
          </p:nvPr>
        </p:nvSpPr>
        <p:spPr bwMode="gray">
          <a:xfrm>
            <a:off x="1914525" y="4194175"/>
            <a:ext cx="196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B4C3298F-F556-4FFA-9F67-EBFAC47B8275}" type="datetime'''''''''''''''''''''''''''2''''''''''''''''''''''0'''''''''''">
              <a:rPr lang="en-US" altLang="en-US" sz="1400" smtClean="0"/>
              <a:pPr/>
              <a:t>20</a:t>
            </a:fld>
            <a:endParaRPr lang="en-US" sz="1400" dirty="0"/>
          </a:p>
        </p:txBody>
      </p:sp>
      <p:sp>
        <p:nvSpPr>
          <p:cNvPr id="388" name="Text Placeholder 2">
            <a:extLst>
              <a:ext uri="{FF2B5EF4-FFF2-40B4-BE49-F238E27FC236}">
                <a16:creationId xmlns:a16="http://schemas.microsoft.com/office/drawing/2014/main" id="{8FB126F8-29F6-83CF-BC96-792E4E8E6F89}"/>
              </a:ext>
            </a:extLst>
          </p:cNvPr>
          <p:cNvSpPr txBox="1">
            <a:spLocks/>
          </p:cNvSpPr>
          <p:nvPr>
            <p:custDataLst>
              <p:tags r:id="rId7"/>
            </p:custDataLst>
          </p:nvPr>
        </p:nvSpPr>
        <p:spPr bwMode="gray">
          <a:xfrm>
            <a:off x="1914525" y="3824288"/>
            <a:ext cx="196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65324279-7286-4C84-B8A2-9EE77EFB2ED3}" type="datetime'''''''''''''''''''''''''''''''''''2''''''5'''''''''''''''''''">
              <a:rPr lang="en-US" altLang="en-US" sz="1400" smtClean="0"/>
              <a:pPr/>
              <a:t>25</a:t>
            </a:fld>
            <a:endParaRPr lang="en-US" sz="1400" dirty="0"/>
          </a:p>
        </p:txBody>
      </p:sp>
      <p:sp>
        <p:nvSpPr>
          <p:cNvPr id="389" name="Text Placeholder 2">
            <a:extLst>
              <a:ext uri="{FF2B5EF4-FFF2-40B4-BE49-F238E27FC236}">
                <a16:creationId xmlns:a16="http://schemas.microsoft.com/office/drawing/2014/main" id="{BC479DEE-13F6-6CFA-1F32-BADB41A5DBEF}"/>
              </a:ext>
            </a:extLst>
          </p:cNvPr>
          <p:cNvSpPr txBox="1">
            <a:spLocks/>
          </p:cNvSpPr>
          <p:nvPr>
            <p:custDataLst>
              <p:tags r:id="rId8"/>
            </p:custDataLst>
          </p:nvPr>
        </p:nvSpPr>
        <p:spPr bwMode="gray">
          <a:xfrm>
            <a:off x="1914525" y="3454400"/>
            <a:ext cx="196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54166697-4C6A-45B0-8397-80DD0198EA33}" type="datetime'''''''''''''''''''''''''''3''''''''''''''''''''''''0'''''''''">
              <a:rPr lang="en-US" altLang="en-US" sz="1400" smtClean="0"/>
              <a:pPr/>
              <a:t>30</a:t>
            </a:fld>
            <a:endParaRPr lang="en-US" sz="1400" dirty="0"/>
          </a:p>
        </p:txBody>
      </p:sp>
      <p:sp>
        <p:nvSpPr>
          <p:cNvPr id="390" name="Text Placeholder 2">
            <a:extLst>
              <a:ext uri="{FF2B5EF4-FFF2-40B4-BE49-F238E27FC236}">
                <a16:creationId xmlns:a16="http://schemas.microsoft.com/office/drawing/2014/main" id="{396CD772-4581-BD11-54E9-48EE3A34B7BB}"/>
              </a:ext>
            </a:extLst>
          </p:cNvPr>
          <p:cNvSpPr txBox="1">
            <a:spLocks/>
          </p:cNvSpPr>
          <p:nvPr>
            <p:custDataLst>
              <p:tags r:id="rId9"/>
            </p:custDataLst>
          </p:nvPr>
        </p:nvSpPr>
        <p:spPr bwMode="gray">
          <a:xfrm>
            <a:off x="1914525" y="3086100"/>
            <a:ext cx="196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0D01BCD-0430-422A-9C92-E4F2456E10DA}" type="datetime'''''''''''''''''''''''''''''''3''''''''''''''5'">
              <a:rPr lang="en-US" altLang="en-US" sz="1400" smtClean="0"/>
              <a:pPr/>
              <a:t>35</a:t>
            </a:fld>
            <a:endParaRPr lang="en-US" sz="1400" dirty="0"/>
          </a:p>
        </p:txBody>
      </p:sp>
      <p:sp>
        <p:nvSpPr>
          <p:cNvPr id="391" name="Text Placeholder 2">
            <a:extLst>
              <a:ext uri="{FF2B5EF4-FFF2-40B4-BE49-F238E27FC236}">
                <a16:creationId xmlns:a16="http://schemas.microsoft.com/office/drawing/2014/main" id="{AF19E052-8EAF-DAC6-0671-BF0ACD7BBF5C}"/>
              </a:ext>
            </a:extLst>
          </p:cNvPr>
          <p:cNvSpPr txBox="1">
            <a:spLocks/>
          </p:cNvSpPr>
          <p:nvPr>
            <p:custDataLst>
              <p:tags r:id="rId10"/>
            </p:custDataLst>
          </p:nvPr>
        </p:nvSpPr>
        <p:spPr bwMode="gray">
          <a:xfrm>
            <a:off x="1914525" y="2716213"/>
            <a:ext cx="196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09187CD2-D586-482D-91EA-2201F4BF9D03}" type="datetime'''''''''''''''''''''''''''''''''4''0'">
              <a:rPr lang="en-US" altLang="en-US" sz="1400" smtClean="0"/>
              <a:pPr/>
              <a:t>40</a:t>
            </a:fld>
            <a:endParaRPr lang="en-US" sz="1400" dirty="0"/>
          </a:p>
        </p:txBody>
      </p:sp>
      <p:sp>
        <p:nvSpPr>
          <p:cNvPr id="392" name="Text Placeholder 2">
            <a:extLst>
              <a:ext uri="{FF2B5EF4-FFF2-40B4-BE49-F238E27FC236}">
                <a16:creationId xmlns:a16="http://schemas.microsoft.com/office/drawing/2014/main" id="{680CACE1-DF7A-F130-D052-5CD956ED0651}"/>
              </a:ext>
            </a:extLst>
          </p:cNvPr>
          <p:cNvSpPr txBox="1">
            <a:spLocks/>
          </p:cNvSpPr>
          <p:nvPr>
            <p:custDataLst>
              <p:tags r:id="rId11"/>
            </p:custDataLst>
          </p:nvPr>
        </p:nvSpPr>
        <p:spPr bwMode="gray">
          <a:xfrm>
            <a:off x="1914525" y="2347913"/>
            <a:ext cx="196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DE1C966B-B100-46DB-AADB-64B76D946278}" type="datetime'''''''''''''''''''''''''''4''''''''5'''''''">
              <a:rPr lang="en-US" altLang="en-US" sz="1400" smtClean="0"/>
              <a:pPr/>
              <a:t>45</a:t>
            </a:fld>
            <a:endParaRPr lang="en-US" sz="1400" dirty="0"/>
          </a:p>
        </p:txBody>
      </p:sp>
      <p:sp>
        <p:nvSpPr>
          <p:cNvPr id="393" name="Text Placeholder 2">
            <a:extLst>
              <a:ext uri="{FF2B5EF4-FFF2-40B4-BE49-F238E27FC236}">
                <a16:creationId xmlns:a16="http://schemas.microsoft.com/office/drawing/2014/main" id="{530F51E8-3276-65B7-AB75-7D429EA30650}"/>
              </a:ext>
            </a:extLst>
          </p:cNvPr>
          <p:cNvSpPr txBox="1">
            <a:spLocks/>
          </p:cNvSpPr>
          <p:nvPr>
            <p:custDataLst>
              <p:tags r:id="rId12"/>
            </p:custDataLst>
          </p:nvPr>
        </p:nvSpPr>
        <p:spPr bwMode="gray">
          <a:xfrm>
            <a:off x="1914525" y="1978026"/>
            <a:ext cx="196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A44BBBA2-44F3-4327-853E-E670F643C1B8}" type="datetime'''''''''''''''''''''''''''''''''''''''''''5''''0'''''">
              <a:rPr lang="en-US" altLang="en-US" sz="1400" smtClean="0"/>
              <a:pPr/>
              <a:t>50</a:t>
            </a:fld>
            <a:endParaRPr lang="en-US" sz="1400" dirty="0"/>
          </a:p>
        </p:txBody>
      </p:sp>
      <p:sp>
        <p:nvSpPr>
          <p:cNvPr id="383" name="Text Placeholder 2">
            <a:extLst>
              <a:ext uri="{FF2B5EF4-FFF2-40B4-BE49-F238E27FC236}">
                <a16:creationId xmlns:a16="http://schemas.microsoft.com/office/drawing/2014/main" id="{A651AC9D-91F5-F1F5-3FFD-66508FF1A02A}"/>
              </a:ext>
            </a:extLst>
          </p:cNvPr>
          <p:cNvSpPr txBox="1">
            <a:spLocks/>
          </p:cNvSpPr>
          <p:nvPr>
            <p:custDataLst>
              <p:tags r:id="rId13"/>
            </p:custDataLst>
          </p:nvPr>
        </p:nvSpPr>
        <p:spPr bwMode="gray">
          <a:xfrm>
            <a:off x="2012950" y="5670550"/>
            <a:ext cx="984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8469CDF-3276-463F-8A14-06D2937C1496}" type="datetime'''''''''''''''''''''''0'''''">
              <a:rPr lang="en-US" altLang="en-US" sz="1400" smtClean="0"/>
              <a:pPr/>
              <a:t>0</a:t>
            </a:fld>
            <a:endParaRPr lang="en-US" sz="1400" dirty="0"/>
          </a:p>
        </p:txBody>
      </p:sp>
      <p:sp>
        <p:nvSpPr>
          <p:cNvPr id="152" name="Text Placeholder 2">
            <a:extLst>
              <a:ext uri="{FF2B5EF4-FFF2-40B4-BE49-F238E27FC236}">
                <a16:creationId xmlns:a16="http://schemas.microsoft.com/office/drawing/2014/main" id="{1C8CC6DF-41B9-8344-00ED-C6EF5F286413}"/>
              </a:ext>
            </a:extLst>
          </p:cNvPr>
          <p:cNvSpPr txBox="1">
            <a:spLocks/>
          </p:cNvSpPr>
          <p:nvPr>
            <p:custDataLst>
              <p:tags r:id="rId14"/>
            </p:custDataLst>
          </p:nvPr>
        </p:nvSpPr>
        <p:spPr bwMode="auto">
          <a:xfrm>
            <a:off x="5451474" y="5853113"/>
            <a:ext cx="1765300" cy="2746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1185A81-2DC4-4C3C-9F16-FBCCFB5CD1AB}" type="datetime'P''o''int ''Pr''e''d''i''''c''''''''tio''''''''''''n'''''''">
              <a:rPr lang="en-US" altLang="en-US" b="1" smtClean="0"/>
              <a:pPr/>
              <a:t>Point Prediction</a:t>
            </a:fld>
            <a:endParaRPr lang="en-US" b="1" dirty="0"/>
          </a:p>
        </p:txBody>
      </p:sp>
      <p:sp>
        <p:nvSpPr>
          <p:cNvPr id="408" name="Text Placeholder 2">
            <a:extLst>
              <a:ext uri="{FF2B5EF4-FFF2-40B4-BE49-F238E27FC236}">
                <a16:creationId xmlns:a16="http://schemas.microsoft.com/office/drawing/2014/main" id="{18DDB867-9C31-15D1-6F8A-CF315D997AF5}"/>
              </a:ext>
            </a:extLst>
          </p:cNvPr>
          <p:cNvSpPr txBox="1">
            <a:spLocks/>
          </p:cNvSpPr>
          <p:nvPr>
            <p:custDataLst>
              <p:tags r:id="rId15"/>
            </p:custDataLst>
          </p:nvPr>
        </p:nvSpPr>
        <p:spPr bwMode="gray">
          <a:xfrm>
            <a:off x="2644775" y="5314950"/>
            <a:ext cx="29686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1589A01-D950-48D2-9334-369F86172CF8}" type="datetime'''''''''3.''''''''''''''''''''''''''''''''''''''''''''0'''''''">
              <a:rPr lang="en-US" altLang="en-US" sz="1400" smtClean="0"/>
              <a:pPr/>
              <a:t>3.0</a:t>
            </a:fld>
            <a:endParaRPr lang="en-US" sz="1400" dirty="0"/>
          </a:p>
        </p:txBody>
      </p:sp>
      <p:sp>
        <p:nvSpPr>
          <p:cNvPr id="410" name="Text Placeholder 2">
            <a:extLst>
              <a:ext uri="{FF2B5EF4-FFF2-40B4-BE49-F238E27FC236}">
                <a16:creationId xmlns:a16="http://schemas.microsoft.com/office/drawing/2014/main" id="{254193FE-9669-94FF-D9E2-CEDCA2F54857}"/>
              </a:ext>
            </a:extLst>
          </p:cNvPr>
          <p:cNvSpPr txBox="1">
            <a:spLocks/>
          </p:cNvSpPr>
          <p:nvPr>
            <p:custDataLst>
              <p:tags r:id="rId16"/>
            </p:custDataLst>
          </p:nvPr>
        </p:nvSpPr>
        <p:spPr bwMode="gray">
          <a:xfrm>
            <a:off x="3157538" y="4557713"/>
            <a:ext cx="3952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DF6ED05C-0A97-417A-BB25-0667EEEF79A8}" type="datetime'''''''''''''''''''''''13''''.''''''''''''''''''3'''">
              <a:rPr lang="en-US" altLang="en-US" sz="1400" smtClean="0"/>
              <a:pPr/>
              <a:t>13.3</a:t>
            </a:fld>
            <a:endParaRPr lang="en-US" sz="1400" dirty="0"/>
          </a:p>
        </p:txBody>
      </p:sp>
      <p:sp>
        <p:nvSpPr>
          <p:cNvPr id="411" name="Text Placeholder 2">
            <a:extLst>
              <a:ext uri="{FF2B5EF4-FFF2-40B4-BE49-F238E27FC236}">
                <a16:creationId xmlns:a16="http://schemas.microsoft.com/office/drawing/2014/main" id="{3748EF63-68D5-6706-9239-70B969602D32}"/>
              </a:ext>
            </a:extLst>
          </p:cNvPr>
          <p:cNvSpPr txBox="1">
            <a:spLocks/>
          </p:cNvSpPr>
          <p:nvPr>
            <p:custDataLst>
              <p:tags r:id="rId17"/>
            </p:custDataLst>
          </p:nvPr>
        </p:nvSpPr>
        <p:spPr bwMode="gray">
          <a:xfrm>
            <a:off x="3721100" y="4508500"/>
            <a:ext cx="3952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AE220F5-842E-47E5-8255-9DA4C96A80F8}" type="datetime'1''''''''''''''''''''''''''''''''''''''''4''''''.''0'''''''''">
              <a:rPr lang="en-US" altLang="en-US" sz="1400" smtClean="0"/>
              <a:pPr/>
              <a:t>14.0</a:t>
            </a:fld>
            <a:endParaRPr lang="en-US" sz="1400" dirty="0"/>
          </a:p>
        </p:txBody>
      </p:sp>
      <p:sp>
        <p:nvSpPr>
          <p:cNvPr id="412" name="Text Placeholder 2">
            <a:extLst>
              <a:ext uri="{FF2B5EF4-FFF2-40B4-BE49-F238E27FC236}">
                <a16:creationId xmlns:a16="http://schemas.microsoft.com/office/drawing/2014/main" id="{958CCCC3-1144-ABF3-7C2A-D30EEA418A12}"/>
              </a:ext>
            </a:extLst>
          </p:cNvPr>
          <p:cNvSpPr txBox="1">
            <a:spLocks/>
          </p:cNvSpPr>
          <p:nvPr>
            <p:custDataLst>
              <p:tags r:id="rId18"/>
            </p:custDataLst>
          </p:nvPr>
        </p:nvSpPr>
        <p:spPr bwMode="gray">
          <a:xfrm>
            <a:off x="5294313" y="4386263"/>
            <a:ext cx="3952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D1C40075-452F-4237-B543-3A2CA43023F0}" type="datetime'15''''''''''''''''''''''''''''''''''''.''6'''''''">
              <a:rPr lang="en-US" altLang="en-US" sz="1400" smtClean="0"/>
              <a:pPr/>
              <a:t>15.6</a:t>
            </a:fld>
            <a:endParaRPr lang="en-US" sz="1400" dirty="0"/>
          </a:p>
        </p:txBody>
      </p:sp>
      <p:sp>
        <p:nvSpPr>
          <p:cNvPr id="414" name="Text Placeholder 2">
            <a:extLst>
              <a:ext uri="{FF2B5EF4-FFF2-40B4-BE49-F238E27FC236}">
                <a16:creationId xmlns:a16="http://schemas.microsoft.com/office/drawing/2014/main" id="{E26819E3-4148-FFA9-0C89-3F03FBF323DB}"/>
              </a:ext>
            </a:extLst>
          </p:cNvPr>
          <p:cNvSpPr txBox="1">
            <a:spLocks/>
          </p:cNvSpPr>
          <p:nvPr>
            <p:custDataLst>
              <p:tags r:id="rId19"/>
            </p:custDataLst>
          </p:nvPr>
        </p:nvSpPr>
        <p:spPr bwMode="gray">
          <a:xfrm>
            <a:off x="5856288" y="3221038"/>
            <a:ext cx="3952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3454FE9B-A9A0-498E-9795-4EC1474219DE}" type="datetime'''''''''''''3''''1''''''''''''''''''''''''''.4'''">
              <a:rPr lang="en-US" altLang="en-US" sz="1400" smtClean="0"/>
              <a:pPr/>
              <a:t>31.4</a:t>
            </a:fld>
            <a:endParaRPr lang="en-US" sz="1400" dirty="0"/>
          </a:p>
        </p:txBody>
      </p:sp>
      <p:sp>
        <p:nvSpPr>
          <p:cNvPr id="415" name="Text Placeholder 2">
            <a:extLst>
              <a:ext uri="{FF2B5EF4-FFF2-40B4-BE49-F238E27FC236}">
                <a16:creationId xmlns:a16="http://schemas.microsoft.com/office/drawing/2014/main" id="{F911DF95-C1BA-E997-2498-AB69DBABDCD9}"/>
              </a:ext>
            </a:extLst>
          </p:cNvPr>
          <p:cNvSpPr txBox="1">
            <a:spLocks/>
          </p:cNvSpPr>
          <p:nvPr>
            <p:custDataLst>
              <p:tags r:id="rId20"/>
            </p:custDataLst>
          </p:nvPr>
        </p:nvSpPr>
        <p:spPr bwMode="gray">
          <a:xfrm>
            <a:off x="6418263" y="3113088"/>
            <a:ext cx="3952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43D1274-6EE2-4779-B334-061660650A4B}" type="datetime'''''''32''''''''''''.''''''''''''''8'''''''''''''">
              <a:rPr lang="en-US" altLang="en-US" sz="1400" smtClean="0"/>
              <a:pPr/>
              <a:t>32.8</a:t>
            </a:fld>
            <a:endParaRPr lang="en-US" sz="1400" dirty="0"/>
          </a:p>
        </p:txBody>
      </p:sp>
      <p:sp>
        <p:nvSpPr>
          <p:cNvPr id="442" name="Text Placeholder 2">
            <a:extLst>
              <a:ext uri="{FF2B5EF4-FFF2-40B4-BE49-F238E27FC236}">
                <a16:creationId xmlns:a16="http://schemas.microsoft.com/office/drawing/2014/main" id="{212F2566-00E5-3ABF-84D0-D73E8A1DDBD0}"/>
              </a:ext>
            </a:extLst>
          </p:cNvPr>
          <p:cNvSpPr txBox="1">
            <a:spLocks/>
          </p:cNvSpPr>
          <p:nvPr>
            <p:custDataLst>
              <p:tags r:id="rId21"/>
            </p:custDataLst>
          </p:nvPr>
        </p:nvSpPr>
        <p:spPr bwMode="gray">
          <a:xfrm>
            <a:off x="4283075" y="4429125"/>
            <a:ext cx="3952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10ACC2B-34BD-4CDD-A479-5A86BF47851D}" type="datetime'''''''''''1''5.''''''''''''''''''''''''0'''''''''''''">
              <a:rPr lang="en-US" altLang="en-US" sz="1400" smtClean="0"/>
              <a:pPr/>
              <a:t>15.0</a:t>
            </a:fld>
            <a:endParaRPr lang="en-US" sz="1400" dirty="0"/>
          </a:p>
        </p:txBody>
      </p:sp>
      <p:sp>
        <p:nvSpPr>
          <p:cNvPr id="443" name="Text Placeholder 2">
            <a:extLst>
              <a:ext uri="{FF2B5EF4-FFF2-40B4-BE49-F238E27FC236}">
                <a16:creationId xmlns:a16="http://schemas.microsoft.com/office/drawing/2014/main" id="{F85E9807-DB47-6A6F-1A83-11B6E1254AB8}"/>
              </a:ext>
            </a:extLst>
          </p:cNvPr>
          <p:cNvSpPr txBox="1">
            <a:spLocks/>
          </p:cNvSpPr>
          <p:nvPr>
            <p:custDataLst>
              <p:tags r:id="rId22"/>
            </p:custDataLst>
          </p:nvPr>
        </p:nvSpPr>
        <p:spPr bwMode="gray">
          <a:xfrm>
            <a:off x="6980238" y="2676525"/>
            <a:ext cx="3952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3D624E98-8E49-4347-B057-489810E3B569}" type="datetime'3''''''''''''8''''''''''''''''''.''''''''8'''''''''''">
              <a:rPr lang="en-US" altLang="en-US" sz="1400" smtClean="0"/>
              <a:pPr/>
              <a:t>38.8</a:t>
            </a:fld>
            <a:endParaRPr lang="en-US" sz="1400" dirty="0"/>
          </a:p>
        </p:txBody>
      </p:sp>
      <p:sp>
        <p:nvSpPr>
          <p:cNvPr id="151" name="Text Placeholder 2">
            <a:extLst>
              <a:ext uri="{FF2B5EF4-FFF2-40B4-BE49-F238E27FC236}">
                <a16:creationId xmlns:a16="http://schemas.microsoft.com/office/drawing/2014/main" id="{D606B67E-F4A9-4CB3-5372-7018398262A2}"/>
              </a:ext>
            </a:extLst>
          </p:cNvPr>
          <p:cNvSpPr txBox="1">
            <a:spLocks/>
          </p:cNvSpPr>
          <p:nvPr>
            <p:custDataLst>
              <p:tags r:id="rId23"/>
            </p:custDataLst>
          </p:nvPr>
        </p:nvSpPr>
        <p:spPr bwMode="auto">
          <a:xfrm>
            <a:off x="2663825" y="5853113"/>
            <a:ext cx="1943100" cy="2746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FE03237-335E-4103-9DA0-B1FEAFD1A158}" type="datetime'Gr''''''''''e''''ed''''''y'' A''l''g''''''o''''ri''t''''h''m'">
              <a:rPr lang="en-US" altLang="en-US" b="1" smtClean="0"/>
              <a:pPr/>
              <a:t>Greedy Algorithm</a:t>
            </a:fld>
            <a:endParaRPr lang="en-US" b="1" dirty="0"/>
          </a:p>
        </p:txBody>
      </p:sp>
      <p:sp>
        <p:nvSpPr>
          <p:cNvPr id="446" name="Rectangle 445">
            <a:extLst>
              <a:ext uri="{FF2B5EF4-FFF2-40B4-BE49-F238E27FC236}">
                <a16:creationId xmlns:a16="http://schemas.microsoft.com/office/drawing/2014/main" id="{BFD72586-83F3-53E7-891E-F3193B8815F7}"/>
              </a:ext>
            </a:extLst>
          </p:cNvPr>
          <p:cNvSpPr/>
          <p:nvPr>
            <p:custDataLst>
              <p:tags r:id="rId24"/>
            </p:custDataLst>
          </p:nvPr>
        </p:nvSpPr>
        <p:spPr bwMode="auto">
          <a:xfrm>
            <a:off x="9383713" y="2951163"/>
            <a:ext cx="250825" cy="18732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5B8E6ED-9896-CCE0-6CF5-CF5F9D92E157}"/>
              </a:ext>
            </a:extLst>
          </p:cNvPr>
          <p:cNvSpPr/>
          <p:nvPr>
            <p:custDataLst>
              <p:tags r:id="rId25"/>
            </p:custDataLst>
          </p:nvPr>
        </p:nvSpPr>
        <p:spPr bwMode="auto">
          <a:xfrm>
            <a:off x="9383713" y="2160588"/>
            <a:ext cx="250825" cy="187325"/>
          </a:xfrm>
          <a:prstGeom prst="rect">
            <a:avLst/>
          </a:prstGeom>
          <a:solidFill>
            <a:srgbClr val="C0C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EDB8FC6F-9451-1ABA-6D53-F92F5902CC90}"/>
              </a:ext>
            </a:extLst>
          </p:cNvPr>
          <p:cNvSpPr/>
          <p:nvPr>
            <p:custDataLst>
              <p:tags r:id="rId26"/>
            </p:custDataLst>
          </p:nvPr>
        </p:nvSpPr>
        <p:spPr bwMode="auto">
          <a:xfrm>
            <a:off x="9383713" y="2687638"/>
            <a:ext cx="250825" cy="187325"/>
          </a:xfrm>
          <a:prstGeom prst="rect">
            <a:avLst/>
          </a:prstGeom>
          <a:solidFill>
            <a:srgbClr val="808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E7E8227-BE95-05E4-8A6E-6DFA437532D3}"/>
              </a:ext>
            </a:extLst>
          </p:cNvPr>
          <p:cNvSpPr/>
          <p:nvPr>
            <p:custDataLst>
              <p:tags r:id="rId27"/>
            </p:custDataLst>
          </p:nvPr>
        </p:nvSpPr>
        <p:spPr bwMode="auto">
          <a:xfrm>
            <a:off x="9383713" y="2424113"/>
            <a:ext cx="250825" cy="187325"/>
          </a:xfrm>
          <a:prstGeom prst="rect">
            <a:avLst/>
          </a:prstGeom>
          <a:solidFill>
            <a:srgbClr val="969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2">
            <a:extLst>
              <a:ext uri="{FF2B5EF4-FFF2-40B4-BE49-F238E27FC236}">
                <a16:creationId xmlns:a16="http://schemas.microsoft.com/office/drawing/2014/main" id="{C97CEBC4-80AD-9F85-E11E-B82CD7E68AC5}"/>
              </a:ext>
            </a:extLst>
          </p:cNvPr>
          <p:cNvSpPr txBox="1">
            <a:spLocks/>
          </p:cNvSpPr>
          <p:nvPr>
            <p:custDataLst>
              <p:tags r:id="rId28"/>
            </p:custDataLst>
          </p:nvPr>
        </p:nvSpPr>
        <p:spPr bwMode="auto">
          <a:xfrm>
            <a:off x="9685338" y="2155825"/>
            <a:ext cx="12207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ED48CB2E-77E5-4982-9E78-F93399DEABA7}" type="datetime'R''a''''''''nd''o''m'''''''''' F''''''''o''re''s''''''t'''">
              <a:rPr lang="en-US" altLang="en-US" sz="1400" smtClean="0"/>
              <a:pPr/>
              <a:t>Random Forest</a:t>
            </a:fld>
            <a:endParaRPr lang="en-US" sz="1400" dirty="0"/>
          </a:p>
        </p:txBody>
      </p:sp>
      <p:sp>
        <p:nvSpPr>
          <p:cNvPr id="61" name="Text Placeholder 2">
            <a:extLst>
              <a:ext uri="{FF2B5EF4-FFF2-40B4-BE49-F238E27FC236}">
                <a16:creationId xmlns:a16="http://schemas.microsoft.com/office/drawing/2014/main" id="{E387BABA-784C-8D83-8140-F836721EF1F1}"/>
              </a:ext>
            </a:extLst>
          </p:cNvPr>
          <p:cNvSpPr txBox="1">
            <a:spLocks/>
          </p:cNvSpPr>
          <p:nvPr>
            <p:custDataLst>
              <p:tags r:id="rId29"/>
            </p:custDataLst>
          </p:nvPr>
        </p:nvSpPr>
        <p:spPr bwMode="auto">
          <a:xfrm>
            <a:off x="9685338" y="2419350"/>
            <a:ext cx="7112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F342F0CD-8A46-4DB0-811C-ECE213DCB161}" type="datetime'''''''''''''''XG''B''''''''''''''''''''''''''oo''''s''t'''''''">
              <a:rPr lang="en-US" altLang="en-US" sz="1400" smtClean="0"/>
              <a:pPr/>
              <a:t>XGBoost</a:t>
            </a:fld>
            <a:endParaRPr lang="en-US" sz="1400" dirty="0"/>
          </a:p>
        </p:txBody>
      </p:sp>
      <p:sp>
        <p:nvSpPr>
          <p:cNvPr id="441" name="Text Placeholder 2">
            <a:extLst>
              <a:ext uri="{FF2B5EF4-FFF2-40B4-BE49-F238E27FC236}">
                <a16:creationId xmlns:a16="http://schemas.microsoft.com/office/drawing/2014/main" id="{DE7419D5-0012-8DA3-C244-F231478CA0EE}"/>
              </a:ext>
            </a:extLst>
          </p:cNvPr>
          <p:cNvSpPr txBox="1">
            <a:spLocks/>
          </p:cNvSpPr>
          <p:nvPr>
            <p:custDataLst>
              <p:tags r:id="rId30"/>
            </p:custDataLst>
          </p:nvPr>
        </p:nvSpPr>
        <p:spPr bwMode="auto">
          <a:xfrm>
            <a:off x="9685338" y="2946400"/>
            <a:ext cx="1636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D12858B3-5B25-434A-BA25-982DF33FF94C}" type="datetime'''Log''i''s''ti''''c''''''''''''s Re''gre''ss''i''''''o''n'">
              <a:rPr lang="en-US" altLang="en-US" sz="1400" smtClean="0"/>
              <a:pPr/>
              <a:t>Logistics Regression</a:t>
            </a:fld>
            <a:endParaRPr lang="en-US" sz="1400" dirty="0"/>
          </a:p>
        </p:txBody>
      </p:sp>
      <p:sp>
        <p:nvSpPr>
          <p:cNvPr id="79" name="Text Placeholder 2">
            <a:extLst>
              <a:ext uri="{FF2B5EF4-FFF2-40B4-BE49-F238E27FC236}">
                <a16:creationId xmlns:a16="http://schemas.microsoft.com/office/drawing/2014/main" id="{7C7DCD55-2516-FC6E-3A53-9C2C576913E7}"/>
              </a:ext>
            </a:extLst>
          </p:cNvPr>
          <p:cNvSpPr txBox="1">
            <a:spLocks/>
          </p:cNvSpPr>
          <p:nvPr>
            <p:custDataLst>
              <p:tags r:id="rId31"/>
            </p:custDataLst>
          </p:nvPr>
        </p:nvSpPr>
        <p:spPr bwMode="auto">
          <a:xfrm>
            <a:off x="9685338" y="2682875"/>
            <a:ext cx="3746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5D54C57F-8279-491D-9C4B-AF0524A1C591}" type="datetime'''''''''''''''''''O''''''''C''''T'''''''''''''">
              <a:rPr lang="en-US" altLang="en-US" sz="1400" smtClean="0"/>
              <a:pPr/>
              <a:t>OCT</a:t>
            </a:fld>
            <a:endParaRPr lang="en-US" sz="1400" dirty="0"/>
          </a:p>
        </p:txBody>
      </p:sp>
      <p:graphicFrame>
        <p:nvGraphicFramePr>
          <p:cNvPr id="440" name="Chart 439">
            <a:extLst>
              <a:ext uri="{FF2B5EF4-FFF2-40B4-BE49-F238E27FC236}">
                <a16:creationId xmlns:a16="http://schemas.microsoft.com/office/drawing/2014/main" id="{B68F7C22-1054-CAF3-F3B1-E29608C09E52}"/>
              </a:ext>
            </a:extLst>
          </p:cNvPr>
          <p:cNvGraphicFramePr/>
          <p:nvPr>
            <p:custDataLst>
              <p:tags r:id="rId32"/>
            </p:custDataLst>
            <p:extLst>
              <p:ext uri="{D42A27DB-BD31-4B8C-83A1-F6EECF244321}">
                <p14:modId xmlns:p14="http://schemas.microsoft.com/office/powerpoint/2010/main" val="15284261"/>
              </p:ext>
            </p:extLst>
          </p:nvPr>
        </p:nvGraphicFramePr>
        <p:xfrm>
          <a:off x="7600950" y="2001838"/>
          <a:ext cx="1793875" cy="3876675"/>
        </p:xfrm>
        <a:graphic>
          <a:graphicData uri="http://schemas.openxmlformats.org/drawingml/2006/chart">
            <c:chart xmlns:c="http://schemas.openxmlformats.org/drawingml/2006/chart" xmlns:r="http://schemas.openxmlformats.org/officeDocument/2006/relationships" r:id="rId44"/>
          </a:graphicData>
        </a:graphic>
      </p:graphicFrame>
      <p:sp>
        <p:nvSpPr>
          <p:cNvPr id="180" name="Text Placeholder 2">
            <a:extLst>
              <a:ext uri="{FF2B5EF4-FFF2-40B4-BE49-F238E27FC236}">
                <a16:creationId xmlns:a16="http://schemas.microsoft.com/office/drawing/2014/main" id="{4BF94518-6B71-E51B-A649-89E9D4BC5D57}"/>
              </a:ext>
            </a:extLst>
          </p:cNvPr>
          <p:cNvSpPr txBox="1">
            <a:spLocks/>
          </p:cNvSpPr>
          <p:nvPr>
            <p:custDataLst>
              <p:tags r:id="rId33"/>
            </p:custDataLst>
          </p:nvPr>
        </p:nvSpPr>
        <p:spPr bwMode="auto">
          <a:xfrm>
            <a:off x="7835900" y="5853113"/>
            <a:ext cx="1320800" cy="2746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B2C2409-1758-4B6F-95EE-1B7088E8672C}" type="datetime'''''''P''''''''''''r''esc''''''rip''''ti''''''''''v''e'''''">
              <a:rPr lang="en-US" altLang="en-US" b="1" smtClean="0"/>
              <a:pPr/>
              <a:t>Prescriptive</a:t>
            </a:fld>
            <a:endParaRPr lang="en-US" b="1" dirty="0"/>
          </a:p>
        </p:txBody>
      </p:sp>
      <p:sp>
        <p:nvSpPr>
          <p:cNvPr id="420" name="Text Placeholder 2">
            <a:extLst>
              <a:ext uri="{FF2B5EF4-FFF2-40B4-BE49-F238E27FC236}">
                <a16:creationId xmlns:a16="http://schemas.microsoft.com/office/drawing/2014/main" id="{FF18D2D2-EDDE-68F9-049B-E235DEB2C081}"/>
              </a:ext>
            </a:extLst>
          </p:cNvPr>
          <p:cNvSpPr txBox="1">
            <a:spLocks/>
          </p:cNvSpPr>
          <p:nvPr>
            <p:custDataLst>
              <p:tags r:id="rId34"/>
            </p:custDataLst>
          </p:nvPr>
        </p:nvSpPr>
        <p:spPr bwMode="gray">
          <a:xfrm>
            <a:off x="8008938" y="2274888"/>
            <a:ext cx="3952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735FC36-5467-498E-9855-EC793D4EA359}" type="datetime'''40''''''''''''''''''''''''''''''''''''''''''.9'">
              <a:rPr lang="en-US" altLang="en-US" sz="1400" smtClean="0"/>
              <a:pPr/>
              <a:t>40.9</a:t>
            </a:fld>
            <a:endParaRPr lang="en-US" sz="1400" dirty="0"/>
          </a:p>
        </p:txBody>
      </p:sp>
      <p:sp>
        <p:nvSpPr>
          <p:cNvPr id="423" name="Text Placeholder 2">
            <a:extLst>
              <a:ext uri="{FF2B5EF4-FFF2-40B4-BE49-F238E27FC236}">
                <a16:creationId xmlns:a16="http://schemas.microsoft.com/office/drawing/2014/main" id="{554515DC-68F6-81BE-3A01-D81F0F111911}"/>
              </a:ext>
            </a:extLst>
          </p:cNvPr>
          <p:cNvSpPr txBox="1">
            <a:spLocks/>
          </p:cNvSpPr>
          <p:nvPr>
            <p:custDataLst>
              <p:tags r:id="rId35"/>
            </p:custDataLst>
          </p:nvPr>
        </p:nvSpPr>
        <p:spPr bwMode="gray">
          <a:xfrm>
            <a:off x="8591550" y="1846264"/>
            <a:ext cx="39528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b">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11C39D9-A2B3-4869-884A-2A9E7AC0A6C0}" type="datetime'''''4''''6.''''''3'''''''''''''''''''''''''''''''''">
              <a:rPr lang="en-US" altLang="en-US" sz="1400" smtClean="0"/>
              <a:pPr/>
              <a:t>46.3</a:t>
            </a:fld>
            <a:endParaRPr lang="en-US" sz="1400" dirty="0"/>
          </a:p>
        </p:txBody>
      </p:sp>
      <p:sp>
        <p:nvSpPr>
          <p:cNvPr id="183" name="Rectangle 182">
            <a:extLst>
              <a:ext uri="{FF2B5EF4-FFF2-40B4-BE49-F238E27FC236}">
                <a16:creationId xmlns:a16="http://schemas.microsoft.com/office/drawing/2014/main" id="{7963639A-9D5C-B458-CE72-F55999F9A151}"/>
              </a:ext>
            </a:extLst>
          </p:cNvPr>
          <p:cNvSpPr/>
          <p:nvPr>
            <p:custDataLst>
              <p:tags r:id="rId36"/>
            </p:custDataLst>
          </p:nvPr>
        </p:nvSpPr>
        <p:spPr bwMode="auto">
          <a:xfrm>
            <a:off x="9383713" y="3216275"/>
            <a:ext cx="250825" cy="18732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D24ABC0A-A2DA-8582-923F-169EE80C61BD}"/>
              </a:ext>
            </a:extLst>
          </p:cNvPr>
          <p:cNvSpPr/>
          <p:nvPr>
            <p:custDataLst>
              <p:tags r:id="rId37"/>
            </p:custDataLst>
          </p:nvPr>
        </p:nvSpPr>
        <p:spPr bwMode="auto">
          <a:xfrm>
            <a:off x="9383713" y="3479800"/>
            <a:ext cx="250825" cy="187325"/>
          </a:xfrm>
          <a:prstGeom prst="rect">
            <a:avLst/>
          </a:prstGeom>
          <a:solidFill>
            <a:srgbClr val="C30C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Text Placeholder 2">
            <a:extLst>
              <a:ext uri="{FF2B5EF4-FFF2-40B4-BE49-F238E27FC236}">
                <a16:creationId xmlns:a16="http://schemas.microsoft.com/office/drawing/2014/main" id="{2BB47A04-2E65-E0EC-FD8A-01C2FA6C4C4C}"/>
              </a:ext>
            </a:extLst>
          </p:cNvPr>
          <p:cNvSpPr txBox="1">
            <a:spLocks/>
          </p:cNvSpPr>
          <p:nvPr>
            <p:custDataLst>
              <p:tags r:id="rId38"/>
            </p:custDataLst>
          </p:nvPr>
        </p:nvSpPr>
        <p:spPr bwMode="auto">
          <a:xfrm>
            <a:off x="9685338" y="3211513"/>
            <a:ext cx="3762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B654D055-5813-439B-9005-D1E8D9585C75}" type="datetime'''''''''''K''''''''''''''''''''''''''N''''''''''''''''N'''''''">
              <a:rPr lang="en-US" altLang="en-US" sz="1400" smtClean="0"/>
              <a:pPr/>
              <a:t>KNN</a:t>
            </a:fld>
            <a:endParaRPr lang="en-US" sz="1400" dirty="0"/>
          </a:p>
        </p:txBody>
      </p:sp>
      <p:sp>
        <p:nvSpPr>
          <p:cNvPr id="191" name="Text Placeholder 2">
            <a:extLst>
              <a:ext uri="{FF2B5EF4-FFF2-40B4-BE49-F238E27FC236}">
                <a16:creationId xmlns:a16="http://schemas.microsoft.com/office/drawing/2014/main" id="{338819DE-412D-F810-CDF2-31D82009717D}"/>
              </a:ext>
            </a:extLst>
          </p:cNvPr>
          <p:cNvSpPr txBox="1">
            <a:spLocks/>
          </p:cNvSpPr>
          <p:nvPr>
            <p:custDataLst>
              <p:tags r:id="rId39"/>
            </p:custDataLst>
          </p:nvPr>
        </p:nvSpPr>
        <p:spPr bwMode="auto">
          <a:xfrm>
            <a:off x="9685338" y="3475038"/>
            <a:ext cx="11525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470A382B-AA95-4DDE-975C-181B95AF41FF}" type="datetime'''''Ke''''r''''ne''''l'''''''''''' M''''e''''t''''ho''d'''''''">
              <a:rPr lang="en-US" altLang="en-US" sz="1400" smtClean="0"/>
              <a:pPr/>
              <a:t>Kernel Method</a:t>
            </a:fld>
            <a:endParaRPr lang="en-US" sz="1400" dirty="0"/>
          </a:p>
        </p:txBody>
      </p:sp>
      <p:sp>
        <p:nvSpPr>
          <p:cNvPr id="433" name="TextBox 432">
            <a:extLst>
              <a:ext uri="{FF2B5EF4-FFF2-40B4-BE49-F238E27FC236}">
                <a16:creationId xmlns:a16="http://schemas.microsoft.com/office/drawing/2014/main" id="{66B138B5-4590-0BC0-3883-70CD584AE1BA}"/>
              </a:ext>
            </a:extLst>
          </p:cNvPr>
          <p:cNvSpPr txBox="1"/>
          <p:nvPr/>
        </p:nvSpPr>
        <p:spPr>
          <a:xfrm>
            <a:off x="1746876" y="5841729"/>
            <a:ext cx="822661" cy="307777"/>
          </a:xfrm>
          <a:prstGeom prst="rect">
            <a:avLst/>
          </a:prstGeom>
          <a:noFill/>
        </p:spPr>
        <p:txBody>
          <a:bodyPr wrap="none" rtlCol="0">
            <a:spAutoFit/>
          </a:bodyPr>
          <a:lstStyle/>
          <a:p>
            <a:r>
              <a:rPr lang="en-US" altLang="zh-CN" sz="1400" dirty="0"/>
              <a:t>Unit:</a:t>
            </a:r>
            <a:r>
              <a:rPr lang="zh-CN" altLang="en-US" sz="1400" dirty="0"/>
              <a:t> </a:t>
            </a:r>
            <a:r>
              <a:rPr lang="en-US" altLang="zh-CN" sz="1400" dirty="0"/>
              <a:t>$K</a:t>
            </a:r>
            <a:endParaRPr lang="en-US" sz="1400" dirty="0"/>
          </a:p>
        </p:txBody>
      </p:sp>
      <p:sp>
        <p:nvSpPr>
          <p:cNvPr id="434" name="TextBox 433">
            <a:extLst>
              <a:ext uri="{FF2B5EF4-FFF2-40B4-BE49-F238E27FC236}">
                <a16:creationId xmlns:a16="http://schemas.microsoft.com/office/drawing/2014/main" id="{AA88C580-1E3D-CABB-74C8-65FEE998CFEF}"/>
              </a:ext>
            </a:extLst>
          </p:cNvPr>
          <p:cNvSpPr txBox="1"/>
          <p:nvPr/>
        </p:nvSpPr>
        <p:spPr>
          <a:xfrm>
            <a:off x="3263378" y="1404314"/>
            <a:ext cx="5254964" cy="400110"/>
          </a:xfrm>
          <a:prstGeom prst="rect">
            <a:avLst/>
          </a:prstGeom>
          <a:noFill/>
        </p:spPr>
        <p:txBody>
          <a:bodyPr wrap="none" lIns="91440" tIns="45720" rIns="91440" bIns="45720" rtlCol="0" anchor="t">
            <a:spAutoFit/>
          </a:bodyPr>
          <a:lstStyle/>
          <a:p>
            <a:pPr algn="ctr"/>
            <a:r>
              <a:rPr lang="en-US" altLang="zh-CN" sz="2000" b="1" dirty="0"/>
              <a:t>Profit</a:t>
            </a:r>
            <a:r>
              <a:rPr lang="zh-CN" altLang="en-US" sz="2000" b="1" dirty="0"/>
              <a:t> </a:t>
            </a:r>
            <a:r>
              <a:rPr lang="en-US" altLang="zh-CN" sz="2000" b="1" dirty="0"/>
              <a:t>generated</a:t>
            </a:r>
            <a:r>
              <a:rPr lang="zh-CN" altLang="en-US" sz="2000" b="1" dirty="0"/>
              <a:t> </a:t>
            </a:r>
            <a:r>
              <a:rPr lang="en-US" altLang="zh-CN" sz="2000" b="1" dirty="0"/>
              <a:t>by</a:t>
            </a:r>
            <a:r>
              <a:rPr lang="zh-CN" altLang="en-US" sz="2000" b="1" dirty="0"/>
              <a:t> </a:t>
            </a:r>
            <a:r>
              <a:rPr lang="en-US" altLang="zh-CN" sz="2000" b="1" dirty="0"/>
              <a:t>each</a:t>
            </a:r>
            <a:r>
              <a:rPr lang="zh-CN" altLang="en-US" sz="2000" b="1" dirty="0"/>
              <a:t> </a:t>
            </a:r>
            <a:r>
              <a:rPr lang="en-US" altLang="zh-CN" sz="2000" b="1" dirty="0"/>
              <a:t>method</a:t>
            </a:r>
            <a:r>
              <a:rPr lang="zh-CN" altLang="en-US" sz="2000" b="1" dirty="0"/>
              <a:t> </a:t>
            </a:r>
            <a:r>
              <a:rPr lang="en-US" altLang="zh-CN" sz="2000" b="1" dirty="0"/>
              <a:t>&amp;</a:t>
            </a:r>
            <a:r>
              <a:rPr lang="zh-CN" altLang="en-US" sz="2000" b="1" dirty="0"/>
              <a:t> </a:t>
            </a:r>
            <a:r>
              <a:rPr lang="en-US" altLang="zh-CN" sz="2000" b="1" dirty="0"/>
              <a:t>model</a:t>
            </a:r>
            <a:endParaRPr lang="en-US" altLang="zh-CN" sz="2000" b="1" dirty="0">
              <a:cs typeface="Arial"/>
            </a:endParaRPr>
          </a:p>
        </p:txBody>
      </p:sp>
    </p:spTree>
    <p:extLst>
      <p:ext uri="{BB962C8B-B14F-4D97-AF65-F5344CB8AC3E}">
        <p14:creationId xmlns:p14="http://schemas.microsoft.com/office/powerpoint/2010/main" val="238679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45&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4&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tJW6SG4lL56LMl6uTB8K_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aikixEqYGkF2z2Xn6DwU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igjDZWnNl.6nPJHpAQopW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ZwqfJo6EHiuhc9SLXBzMS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w1feuorlO3MgG3swcVcH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mASJ0KZAQZrfiMIas3PG6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eXaMEdtIqQkeokUKYaVx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z7O2FgvEySxGxxKkwBb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Lmv0cH3Fy.eF1wLPCV2TE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tP6LpYAzEg_b6ZoVWU7PK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2yhtNGdRCL2nc58FwSMM4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PZNOR59mOB6Z4Nq5h9b9p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WsTBLM3gC44005Q0D2Pre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dnLeceo.aLvPhKRFVfyk.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zHR5wL6CD3FqSzIKc0cXB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ToKDBp4y3c8_2fDN75s4v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LQCxpRdwYRbIvtFFSvUo5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VvyH29oP9xU0RWqRmQx2t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YSI1anTaFeSiufnvPfff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_vuZECGdipLry5j.xNatD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uV8moeHrOXDuBzANSlcD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ziKgnTK6KiYIqfFFE_f.x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AO63nEaqQM06ZDYw8U7v4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F8Gw3.GePtDUgMfhIC69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doSC1N9oiGw4sbipMPZbo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RQWh7UEESODMuiJpM4Au9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9gxevavmxSu5pcRqvQBb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Mq0dKmUnbxPPcMxSrPppq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UycvroS7fseKDohrxN4ka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Jqy_wX_vbLmPXavCbzmD4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ZMW6JWiyvhdVJyyNp07LQ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z5KgAjYQqPG1cFZjF6Mg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uvxMuhDDQ2Bkvolvx57sw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nokyh3pHOJtQW6AtxZJK0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VilRQ8lnYDA324WmLEDd6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a14mAbqbh3LJMO2N_agS7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ecM6iy986x5irVJcdC_S6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C6T2AEWr.GEF9gkCdtiDb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uZ2g.YX_lRrDyaEA8kust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CC7UXER9dznBRv4hMCq5j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Pt8J3nXY5ZwK_oexnSMee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VBvT.hFRrbvqfuqoST6hQ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Fwkx6qn7sn0Y1PDZalCh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Mhmtt9p3eeE104JOTtuv8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vg5DqsZaNOZIFyOpDYU9M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fqDirMoHCDcinNK.QcKKy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V6XQKJFtvuwnemEllfIO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mdJRIFMX1IlnTZOEnI0f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ekbzT0VtcxTaiyBEDJo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yaEwoLgViBFcmC.Y2w2sQ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IIxd.b.fc9yZH8hyFIKkm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bRxtsRRwfk.F_169MVKX3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gVi6O0U5UcQkbfrqy8UaA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vFuJsNtSlmXbvl71H30xu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bvW0YNKoLYBx0HJ5cTeMm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64lnb5Y0DFeQNl8EbgF15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3jv.CFEwT7O.F1E6Qc_ca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mfv.NMLhd3pO_AROb2oth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oC6QHnsvoP067qz7zElus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1MTVbzC.BRoTfXSJPzxXP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8DsED4KOwM13EvmVVoGSj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ERKDvpm93xUcOoxj04S1z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i3cj2kMmTLbiduulUSP1m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ZfI118iKnckk8kWmA5je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uxeBxml0hwHy95K4r1Qf5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uxAHB1x9kY5q_hz43is8E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ZwKpvjuCbUrBWyvOzM2Ky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weoHVj_aJWzeoy_lX2bw7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bLXhXR4VyzAKffdIvOglt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8o9Ykj1JTm21jrgf5N6rF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8Ux96O0mQOwpZnPwZJjeZ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q8swnFv9MRssTezSJ6SC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0jFLR9VRsqWgnLBby403P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zCWmmOsIaiGXxS59_d0GI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dlCS.Pxp.3aRpcgEwlscv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CCWrLGw9VeuNLTzacjyYm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vPXwW6uAHdUcNS73jeLv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z5voBWpuuQTF0dlHN2s4K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Y6p7IcZ7jzQPgmb_giHSb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ADDA77-3326-4952-8EB6-098CD7AE2F3F}">
  <ds:schemaRefs>
    <ds:schemaRef ds:uri="http://purl.org/dc/terms/"/>
    <ds:schemaRef ds:uri="http://schemas.openxmlformats.org/package/2006/metadata/core-properties"/>
    <ds:schemaRef ds:uri="http://schemas.microsoft.com/office/infopath/2007/PartnerControls"/>
    <ds:schemaRef ds:uri="7097b299-c2ac-4eb1-aec2-08cd1aa2aff0"/>
    <ds:schemaRef ds:uri="http://purl.org/dc/elements/1.1/"/>
    <ds:schemaRef ds:uri="http://schemas.microsoft.com/office/2006/documentManagement/types"/>
    <ds:schemaRef ds:uri="http://purl.org/dc/dcmitype/"/>
    <ds:schemaRef ds:uri="a5bf85ab-5b89-45d5-812d-d881043611a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3.xml><?xml version="1.0" encoding="utf-8"?>
<ds:datastoreItem xmlns:ds="http://schemas.openxmlformats.org/officeDocument/2006/customXml" ds:itemID="{73456697-91D3-40E4-9E25-ACB00D34D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7b299-c2ac-4eb1-aec2-08cd1aa2aff0"/>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420</TotalTime>
  <Words>549</Words>
  <Application>Microsoft Macintosh PowerPoint</Application>
  <PresentationFormat>Widescreen</PresentationFormat>
  <Paragraphs>165</Paragraphs>
  <Slides>18</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Arial</vt:lpstr>
      <vt:lpstr>Arial Black</vt:lpstr>
      <vt:lpstr>Calibri</vt:lpstr>
      <vt:lpstr>Courier New</vt:lpstr>
      <vt:lpstr>Roboto</vt:lpstr>
      <vt:lpstr>Times New Roman</vt:lpstr>
      <vt:lpstr>Wingdings</vt:lpstr>
      <vt:lpstr>MIT </vt:lpstr>
      <vt:lpstr>think-cell Slide</vt:lpstr>
      <vt:lpstr>PowerPoint Presentation</vt:lpstr>
      <vt:lpstr>Problem statement</vt:lpstr>
      <vt:lpstr>EDA &amp; Feature Engineering</vt:lpstr>
      <vt:lpstr>EDA &amp; Feature Engineering </vt:lpstr>
      <vt:lpstr>Methodology &amp; Prediction models</vt:lpstr>
      <vt:lpstr>greedy method | serve as baseline</vt:lpstr>
      <vt:lpstr>Optimization method | e.g. Prescriptive</vt:lpstr>
      <vt:lpstr>Weighting model | e.g. kernel methods</vt:lpstr>
      <vt:lpstr>Result | best model: Predictive prescription powered by kernel methods </vt:lpstr>
      <vt:lpstr>Result | metric Analysis</vt:lpstr>
      <vt:lpstr>Business Impact | significant improvement</vt:lpstr>
      <vt:lpstr>PowerPoint Presentation</vt:lpstr>
      <vt:lpstr>referenceS</vt:lpstr>
      <vt:lpstr>Appendix 1 | Objective functions</vt:lpstr>
      <vt:lpstr>Appendix 2 | Data structure</vt:lpstr>
      <vt:lpstr>Appendix 3 | Model basic evaluation</vt:lpstr>
      <vt:lpstr>Appendix 4 | Products offer results</vt:lpstr>
      <vt:lpstr>Appendix 5 | channels used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Zeki Yan</cp:lastModifiedBy>
  <cp:revision>109</cp:revision>
  <dcterms:created xsi:type="dcterms:W3CDTF">2022-06-27T07:10:21Z</dcterms:created>
  <dcterms:modified xsi:type="dcterms:W3CDTF">2023-12-08T15:49:47Z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